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1"/>
  </p:notesMasterIdLst>
  <p:sldIdLst>
    <p:sldId id="260" r:id="rId2"/>
    <p:sldId id="272" r:id="rId3"/>
    <p:sldId id="2710" r:id="rId4"/>
    <p:sldId id="2712" r:id="rId5"/>
    <p:sldId id="2711" r:id="rId6"/>
    <p:sldId id="2715" r:id="rId7"/>
    <p:sldId id="682" r:id="rId8"/>
    <p:sldId id="687" r:id="rId9"/>
    <p:sldId id="2705" r:id="rId10"/>
    <p:sldId id="2706" r:id="rId11"/>
    <p:sldId id="2707" r:id="rId12"/>
    <p:sldId id="689" r:id="rId13"/>
    <p:sldId id="690" r:id="rId14"/>
    <p:sldId id="691" r:id="rId15"/>
    <p:sldId id="2692" r:id="rId16"/>
    <p:sldId id="2695" r:id="rId17"/>
    <p:sldId id="2693" r:id="rId18"/>
    <p:sldId id="2696" r:id="rId19"/>
    <p:sldId id="2698" r:id="rId20"/>
    <p:sldId id="3251" r:id="rId21"/>
    <p:sldId id="3255" r:id="rId22"/>
    <p:sldId id="3253" r:id="rId23"/>
    <p:sldId id="3254" r:id="rId24"/>
    <p:sldId id="2716" r:id="rId25"/>
    <p:sldId id="2666" r:id="rId26"/>
    <p:sldId id="2667" r:id="rId27"/>
    <p:sldId id="2668" r:id="rId28"/>
    <p:sldId id="2671" r:id="rId29"/>
    <p:sldId id="2704" r:id="rId30"/>
    <p:sldId id="2717" r:id="rId31"/>
    <p:sldId id="2713" r:id="rId32"/>
    <p:sldId id="270" r:id="rId33"/>
    <p:sldId id="271" r:id="rId34"/>
    <p:sldId id="257" r:id="rId35"/>
    <p:sldId id="274" r:id="rId36"/>
    <p:sldId id="298" r:id="rId37"/>
    <p:sldId id="300" r:id="rId38"/>
    <p:sldId id="344" r:id="rId39"/>
    <p:sldId id="2714" r:id="rId40"/>
    <p:sldId id="2718" r:id="rId41"/>
    <p:sldId id="2708" r:id="rId42"/>
    <p:sldId id="2653" r:id="rId43"/>
    <p:sldId id="2654" r:id="rId44"/>
    <p:sldId id="2662" r:id="rId45"/>
    <p:sldId id="2663" r:id="rId46"/>
    <p:sldId id="2655" r:id="rId47"/>
    <p:sldId id="2649" r:id="rId48"/>
    <p:sldId id="2650" r:id="rId49"/>
    <p:sldId id="2651" r:id="rId50"/>
    <p:sldId id="2656" r:id="rId51"/>
    <p:sldId id="2658" r:id="rId52"/>
    <p:sldId id="2657" r:id="rId53"/>
    <p:sldId id="2661" r:id="rId54"/>
    <p:sldId id="1789" r:id="rId55"/>
    <p:sldId id="2659" r:id="rId56"/>
    <p:sldId id="2719" r:id="rId57"/>
    <p:sldId id="2660" r:id="rId58"/>
    <p:sldId id="2673" r:id="rId59"/>
    <p:sldId id="2674" r:id="rId60"/>
    <p:sldId id="2675" r:id="rId61"/>
    <p:sldId id="2676" r:id="rId62"/>
    <p:sldId id="632" r:id="rId63"/>
    <p:sldId id="2469" r:id="rId64"/>
    <p:sldId id="443" r:id="rId65"/>
    <p:sldId id="423" r:id="rId66"/>
    <p:sldId id="2720" r:id="rId67"/>
    <p:sldId id="2721" r:id="rId68"/>
    <p:sldId id="2722" r:id="rId69"/>
    <p:sldId id="2724" r:id="rId70"/>
    <p:sldId id="2725" r:id="rId71"/>
    <p:sldId id="2726" r:id="rId72"/>
    <p:sldId id="2727" r:id="rId73"/>
    <p:sldId id="2684" r:id="rId74"/>
    <p:sldId id="2730" r:id="rId75"/>
    <p:sldId id="2731" r:id="rId76"/>
    <p:sldId id="2732" r:id="rId77"/>
    <p:sldId id="2734" r:id="rId78"/>
    <p:sldId id="2735" r:id="rId79"/>
    <p:sldId id="2736" r:id="rId80"/>
    <p:sldId id="2738" r:id="rId81"/>
    <p:sldId id="2739" r:id="rId82"/>
    <p:sldId id="2741" r:id="rId83"/>
    <p:sldId id="2742" r:id="rId84"/>
    <p:sldId id="2743" r:id="rId85"/>
    <p:sldId id="2744" r:id="rId86"/>
    <p:sldId id="2745" r:id="rId87"/>
    <p:sldId id="3248" r:id="rId88"/>
    <p:sldId id="3250" r:id="rId89"/>
    <p:sldId id="3249"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40FF"/>
    <a:srgbClr val="FF85FF"/>
    <a:srgbClr val="00FA00"/>
    <a:srgbClr val="A6A6A6"/>
    <a:srgbClr val="00FDFF"/>
    <a:srgbClr val="0096FF"/>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6819"/>
    <p:restoredTop sz="68286"/>
  </p:normalViewPr>
  <p:slideViewPr>
    <p:cSldViewPr snapToGrid="0" snapToObjects="1">
      <p:cViewPr varScale="1">
        <p:scale>
          <a:sx n="81" d="100"/>
          <a:sy n="81" d="100"/>
        </p:scale>
        <p:origin x="3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803745-0C71-BA4F-9F55-4E24EFF4F3DE}" type="datetimeFigureOut">
              <a:rPr lang="en-US" smtClean="0"/>
              <a:t>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1DA5C5-60F3-3D4F-85B7-720227B5F48A}" type="slidenum">
              <a:rPr lang="en-US" smtClean="0"/>
              <a:t>‹#›</a:t>
            </a:fld>
            <a:endParaRPr lang="en-US"/>
          </a:p>
        </p:txBody>
      </p:sp>
    </p:spTree>
    <p:extLst>
      <p:ext uri="{BB962C8B-B14F-4D97-AF65-F5344CB8AC3E}">
        <p14:creationId xmlns:p14="http://schemas.microsoft.com/office/powerpoint/2010/main" val="2716086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8" Type="http://schemas.openxmlformats.org/officeDocument/2006/relationships/hyperlink" Target="https://en.wikipedia.org/wiki/Spain_during_World_War_I" TargetMode="External"/><Relationship Id="rId3" Type="http://schemas.openxmlformats.org/officeDocument/2006/relationships/hyperlink" Target="https://en.wikipedia.org/wiki/World_War_I" TargetMode="External"/><Relationship Id="rId7" Type="http://schemas.openxmlformats.org/officeDocument/2006/relationships/hyperlink" Target="https://en.wikipedia.org/wiki/Freedom_of_the_press" TargetMode="External"/><Relationship Id="rId2" Type="http://schemas.openxmlformats.org/officeDocument/2006/relationships/slide" Target="../slides/slide50.xml"/><Relationship Id="rId1" Type="http://schemas.openxmlformats.org/officeDocument/2006/relationships/notesMaster" Target="../notesMasters/notesMaster1.xml"/><Relationship Id="rId6" Type="http://schemas.openxmlformats.org/officeDocument/2006/relationships/hyperlink" Target="https://en.wikipedia.org/wiki/Morale" TargetMode="External"/><Relationship Id="rId5" Type="http://schemas.openxmlformats.org/officeDocument/2006/relationships/hyperlink" Target="https://en.wikipedia.org/wiki/Belligerent" TargetMode="External"/><Relationship Id="rId4" Type="http://schemas.openxmlformats.org/officeDocument/2006/relationships/hyperlink" Target="https://en.wikipedia.org/wiki/Censorship" TargetMode="External"/><Relationship Id="rId9" Type="http://schemas.openxmlformats.org/officeDocument/2006/relationships/hyperlink" Target="https://en.wikipedia.org/wiki/Spanish_flu#cite_note-Friday-8"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en.wikipedia.org/wiki/Eswatini" TargetMode="External"/><Relationship Id="rId7" Type="http://schemas.openxmlformats.org/officeDocument/2006/relationships/hyperlink" Target="https://en.wikipedia.org/wiki/HIV/AIDS_in_South_Africa#cite_note-databank.worldbank.org-1" TargetMode="External"/><Relationship Id="rId2" Type="http://schemas.openxmlformats.org/officeDocument/2006/relationships/slide" Target="../slides/slide52.xml"/><Relationship Id="rId1" Type="http://schemas.openxmlformats.org/officeDocument/2006/relationships/notesMaster" Target="../notesMasters/notesMaster1.xml"/><Relationship Id="rId6" Type="http://schemas.openxmlformats.org/officeDocument/2006/relationships/hyperlink" Target="https://en.wikipedia.org/wiki/South_Africa" TargetMode="External"/><Relationship Id="rId5" Type="http://schemas.openxmlformats.org/officeDocument/2006/relationships/hyperlink" Target="https://en.wikipedia.org/wiki/Botswana" TargetMode="External"/><Relationship Id="rId4" Type="http://schemas.openxmlformats.org/officeDocument/2006/relationships/hyperlink" Target="https://en.wikipedia.org/wiki/Lesotho"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en.wikipedia.org/wiki/Gene" TargetMode="External"/><Relationship Id="rId7" Type="http://schemas.openxmlformats.org/officeDocument/2006/relationships/hyperlink" Target="https://en.wikipedia.org/wiki/Allele" TargetMode="External"/><Relationship Id="rId2" Type="http://schemas.openxmlformats.org/officeDocument/2006/relationships/slide" Target="../slides/slide53.xml"/><Relationship Id="rId1" Type="http://schemas.openxmlformats.org/officeDocument/2006/relationships/notesMaster" Target="../notesMasters/notesMaster1.xml"/><Relationship Id="rId6" Type="http://schemas.openxmlformats.org/officeDocument/2006/relationships/hyperlink" Target="https://en.wikipedia.org/wiki/Hemoglobin_A" TargetMode="External"/><Relationship Id="rId5" Type="http://schemas.openxmlformats.org/officeDocument/2006/relationships/hyperlink" Target="https://en.wikipedia.org/wiki/Protein" TargetMode="External"/><Relationship Id="rId4" Type="http://schemas.openxmlformats.org/officeDocument/2006/relationships/hyperlink" Target="https://en.wikipedia.org/wiki/Beta-globin"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en.wikipedia.org/wiki/Gene" TargetMode="External"/><Relationship Id="rId7" Type="http://schemas.openxmlformats.org/officeDocument/2006/relationships/hyperlink" Target="https://en.wikipedia.org/wiki/Allele" TargetMode="External"/><Relationship Id="rId2" Type="http://schemas.openxmlformats.org/officeDocument/2006/relationships/slide" Target="../slides/slide54.xml"/><Relationship Id="rId1" Type="http://schemas.openxmlformats.org/officeDocument/2006/relationships/notesMaster" Target="../notesMasters/notesMaster1.xml"/><Relationship Id="rId6" Type="http://schemas.openxmlformats.org/officeDocument/2006/relationships/hyperlink" Target="https://en.wikipedia.org/wiki/Hemoglobin_A" TargetMode="External"/><Relationship Id="rId5" Type="http://schemas.openxmlformats.org/officeDocument/2006/relationships/hyperlink" Target="https://en.wikipedia.org/wiki/Protein" TargetMode="External"/><Relationship Id="rId4" Type="http://schemas.openxmlformats.org/officeDocument/2006/relationships/hyperlink" Target="https://en.wikipedia.org/wiki/Beta-globin"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1DA5C5-60F3-3D4F-85B7-720227B5F48A}" type="slidenum">
              <a:rPr lang="en-US" smtClean="0"/>
              <a:t>1</a:t>
            </a:fld>
            <a:endParaRPr lang="en-US"/>
          </a:p>
        </p:txBody>
      </p:sp>
    </p:spTree>
    <p:extLst>
      <p:ext uri="{BB962C8B-B14F-4D97-AF65-F5344CB8AC3E}">
        <p14:creationId xmlns:p14="http://schemas.microsoft.com/office/powerpoint/2010/main" val="29462656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29</a:t>
            </a:fld>
            <a:endParaRPr lang="en-US"/>
          </a:p>
        </p:txBody>
      </p:sp>
    </p:spTree>
    <p:extLst>
      <p:ext uri="{BB962C8B-B14F-4D97-AF65-F5344CB8AC3E}">
        <p14:creationId xmlns:p14="http://schemas.microsoft.com/office/powerpoint/2010/main" val="1799860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E77386-20BC-AE45-A910-C2A902827134}" type="slidenum">
              <a:rPr lang="en-US" smtClean="0"/>
              <a:t>36</a:t>
            </a:fld>
            <a:endParaRPr lang="en-US"/>
          </a:p>
        </p:txBody>
      </p:sp>
    </p:spTree>
    <p:extLst>
      <p:ext uri="{BB962C8B-B14F-4D97-AF65-F5344CB8AC3E}">
        <p14:creationId xmlns:p14="http://schemas.microsoft.com/office/powerpoint/2010/main" val="34247843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Root estimate is point at which outgroup joins the rest of the tree of interest</a:t>
            </a:r>
          </a:p>
          <a:p>
            <a:r>
              <a:rPr lang="en-US" dirty="0"/>
              <a:t>Bootstrapping gives you estimate of confidence of the branches in a phylogenetic tree</a:t>
            </a:r>
          </a:p>
          <a:p>
            <a:endParaRPr lang="en-US" dirty="0"/>
          </a:p>
        </p:txBody>
      </p:sp>
      <p:sp>
        <p:nvSpPr>
          <p:cNvPr id="4" name="Slide Number Placeholder 3"/>
          <p:cNvSpPr>
            <a:spLocks noGrp="1"/>
          </p:cNvSpPr>
          <p:nvPr>
            <p:ph type="sldNum" sz="quarter" idx="5"/>
          </p:nvPr>
        </p:nvSpPr>
        <p:spPr/>
        <p:txBody>
          <a:bodyPr/>
          <a:lstStyle/>
          <a:p>
            <a:fld id="{93E77386-20BC-AE45-A910-C2A902827134}" type="slidenum">
              <a:rPr lang="en-US" smtClean="0"/>
              <a:t>37</a:t>
            </a:fld>
            <a:endParaRPr lang="en-US"/>
          </a:p>
        </p:txBody>
      </p:sp>
    </p:spTree>
    <p:extLst>
      <p:ext uri="{BB962C8B-B14F-4D97-AF65-F5344CB8AC3E}">
        <p14:creationId xmlns:p14="http://schemas.microsoft.com/office/powerpoint/2010/main" val="2892886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Prokaryotes = bacteria and archaea; lack nucleus and other membrane-bound organelles</a:t>
            </a:r>
          </a:p>
          <a:p>
            <a:r>
              <a:rPr lang="en-US" dirty="0"/>
              <a:t>Eukaryotes = have a membrane bound nucleus</a:t>
            </a:r>
          </a:p>
        </p:txBody>
      </p:sp>
      <p:sp>
        <p:nvSpPr>
          <p:cNvPr id="4" name="Slide Number Placeholder 3"/>
          <p:cNvSpPr>
            <a:spLocks noGrp="1"/>
          </p:cNvSpPr>
          <p:nvPr>
            <p:ph type="sldNum" sz="quarter" idx="5"/>
          </p:nvPr>
        </p:nvSpPr>
        <p:spPr/>
        <p:txBody>
          <a:bodyPr/>
          <a:lstStyle/>
          <a:p>
            <a:fld id="{821DA5C5-60F3-3D4F-85B7-720227B5F48A}" type="slidenum">
              <a:rPr lang="en-US" smtClean="0"/>
              <a:t>39</a:t>
            </a:fld>
            <a:endParaRPr lang="en-US"/>
          </a:p>
        </p:txBody>
      </p:sp>
    </p:spTree>
    <p:extLst>
      <p:ext uri="{BB962C8B-B14F-4D97-AF65-F5344CB8AC3E}">
        <p14:creationId xmlns:p14="http://schemas.microsoft.com/office/powerpoint/2010/main" val="32190332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Viruses don’t fit in because no conserved structure, MRCA, also need to inhabit a host cell to survive. But they do have their own genetic material</a:t>
            </a:r>
          </a:p>
        </p:txBody>
      </p:sp>
      <p:sp>
        <p:nvSpPr>
          <p:cNvPr id="4" name="Slide Number Placeholder 3"/>
          <p:cNvSpPr>
            <a:spLocks noGrp="1"/>
          </p:cNvSpPr>
          <p:nvPr>
            <p:ph type="sldNum" sz="quarter" idx="5"/>
          </p:nvPr>
        </p:nvSpPr>
        <p:spPr/>
        <p:txBody>
          <a:bodyPr/>
          <a:lstStyle/>
          <a:p>
            <a:fld id="{821DA5C5-60F3-3D4F-85B7-720227B5F48A}" type="slidenum">
              <a:rPr lang="en-US" smtClean="0"/>
              <a:t>40</a:t>
            </a:fld>
            <a:endParaRPr lang="en-US"/>
          </a:p>
        </p:txBody>
      </p:sp>
    </p:spTree>
    <p:extLst>
      <p:ext uri="{BB962C8B-B14F-4D97-AF65-F5344CB8AC3E}">
        <p14:creationId xmlns:p14="http://schemas.microsoft.com/office/powerpoint/2010/main" val="34911880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42</a:t>
            </a:fld>
            <a:endParaRPr lang="en-US"/>
          </a:p>
        </p:txBody>
      </p:sp>
    </p:spTree>
    <p:extLst>
      <p:ext uri="{BB962C8B-B14F-4D97-AF65-F5344CB8AC3E}">
        <p14:creationId xmlns:p14="http://schemas.microsoft.com/office/powerpoint/2010/main" val="8468158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43</a:t>
            </a:fld>
            <a:endParaRPr lang="en-US"/>
          </a:p>
        </p:txBody>
      </p:sp>
    </p:spTree>
    <p:extLst>
      <p:ext uri="{BB962C8B-B14F-4D97-AF65-F5344CB8AC3E}">
        <p14:creationId xmlns:p14="http://schemas.microsoft.com/office/powerpoint/2010/main" val="16830510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44</a:t>
            </a:fld>
            <a:endParaRPr lang="en-US"/>
          </a:p>
        </p:txBody>
      </p:sp>
    </p:spTree>
    <p:extLst>
      <p:ext uri="{BB962C8B-B14F-4D97-AF65-F5344CB8AC3E}">
        <p14:creationId xmlns:p14="http://schemas.microsoft.com/office/powerpoint/2010/main" val="2924728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45</a:t>
            </a:fld>
            <a:endParaRPr lang="en-US"/>
          </a:p>
        </p:txBody>
      </p:sp>
    </p:spTree>
    <p:extLst>
      <p:ext uri="{BB962C8B-B14F-4D97-AF65-F5344CB8AC3E}">
        <p14:creationId xmlns:p14="http://schemas.microsoft.com/office/powerpoint/2010/main" val="8123693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46</a:t>
            </a:fld>
            <a:endParaRPr lang="en-US"/>
          </a:p>
        </p:txBody>
      </p:sp>
    </p:spTree>
    <p:extLst>
      <p:ext uri="{BB962C8B-B14F-4D97-AF65-F5344CB8AC3E}">
        <p14:creationId xmlns:p14="http://schemas.microsoft.com/office/powerpoint/2010/main" val="806277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1DA5C5-60F3-3D4F-85B7-720227B5F48A}" type="slidenum">
              <a:rPr lang="en-US" smtClean="0"/>
              <a:t>20</a:t>
            </a:fld>
            <a:endParaRPr lang="en-US"/>
          </a:p>
        </p:txBody>
      </p:sp>
    </p:spTree>
    <p:extLst>
      <p:ext uri="{BB962C8B-B14F-4D97-AF65-F5344CB8AC3E}">
        <p14:creationId xmlns:p14="http://schemas.microsoft.com/office/powerpoint/2010/main" val="4614428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is an organism that lives in or on another organism and benefits at the expense of others.</a:t>
            </a:r>
          </a:p>
          <a:p>
            <a:r>
              <a:rPr lang="en-US" dirty="0"/>
              <a:t>Pathogen</a:t>
            </a:r>
          </a:p>
        </p:txBody>
      </p:sp>
      <p:sp>
        <p:nvSpPr>
          <p:cNvPr id="4" name="Slide Number Placeholder 3"/>
          <p:cNvSpPr>
            <a:spLocks noGrp="1"/>
          </p:cNvSpPr>
          <p:nvPr>
            <p:ph type="sldNum" sz="quarter" idx="5"/>
          </p:nvPr>
        </p:nvSpPr>
        <p:spPr/>
        <p:txBody>
          <a:bodyPr/>
          <a:lstStyle/>
          <a:p>
            <a:fld id="{AFE3B80E-16FB-5147-84AD-5036D4EA0A38}" type="slidenum">
              <a:rPr lang="en-US" smtClean="0"/>
              <a:t>47</a:t>
            </a:fld>
            <a:endParaRPr lang="en-US"/>
          </a:p>
        </p:txBody>
      </p:sp>
    </p:spTree>
    <p:extLst>
      <p:ext uri="{BB962C8B-B14F-4D97-AF65-F5344CB8AC3E}">
        <p14:creationId xmlns:p14="http://schemas.microsoft.com/office/powerpoint/2010/main" val="23501501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a:t>
            </a:r>
            <a:r>
              <a:rPr lang="en-US" dirty="0" err="1"/>
              <a:t>Flappiefh</a:t>
            </a:r>
            <a:r>
              <a:rPr lang="en-US" dirty="0"/>
              <a:t> - Own work </a:t>
            </a:r>
            <a:r>
              <a:rPr lang="en-US" dirty="0" err="1"/>
              <a:t>from:Natural</a:t>
            </a:r>
            <a:r>
              <a:rPr lang="en-US" dirty="0"/>
              <a:t> Earth ;The origin and early spread of the Black Death in Italy: first evidence of plague victims from 14th-century Liguria (northern Italy) maps by O.J. </a:t>
            </a:r>
            <a:r>
              <a:rPr lang="en-US" dirty="0" err="1"/>
              <a:t>Benedictow</a:t>
            </a:r>
            <a:r>
              <a:rPr lang="en-US" dirty="0"/>
              <a:t>., CC BY-SA 4.0, https://</a:t>
            </a:r>
            <a:r>
              <a:rPr lang="en-US" dirty="0" err="1"/>
              <a:t>commons.wikimedia.org</a:t>
            </a:r>
            <a:r>
              <a:rPr lang="en-US" dirty="0"/>
              <a:t>/w/</a:t>
            </a:r>
            <a:r>
              <a:rPr lang="en-US" dirty="0" err="1"/>
              <a:t>index.php?curid</a:t>
            </a:r>
            <a:r>
              <a:rPr lang="en-US" dirty="0"/>
              <a:t>=66468361</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48</a:t>
            </a:fld>
            <a:endParaRPr lang="en-US"/>
          </a:p>
        </p:txBody>
      </p:sp>
    </p:spTree>
    <p:extLst>
      <p:ext uri="{BB962C8B-B14F-4D97-AF65-F5344CB8AC3E}">
        <p14:creationId xmlns:p14="http://schemas.microsoft.com/office/powerpoint/2010/main" val="3573855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a:t>
            </a:r>
            <a:r>
              <a:rPr lang="en-US" dirty="0" err="1"/>
              <a:t>Flappiefh</a:t>
            </a:r>
            <a:r>
              <a:rPr lang="en-US" dirty="0"/>
              <a:t> - Own work </a:t>
            </a:r>
            <a:r>
              <a:rPr lang="en-US" dirty="0" err="1"/>
              <a:t>from:Natural</a:t>
            </a:r>
            <a:r>
              <a:rPr lang="en-US" dirty="0"/>
              <a:t> Earth ;The origin and early spread of the Black Death in Italy: first evidence of plague victims from 14th-century Liguria (northern Italy) maps by O.J. </a:t>
            </a:r>
            <a:r>
              <a:rPr lang="en-US" dirty="0" err="1"/>
              <a:t>Benedictow</a:t>
            </a:r>
            <a:r>
              <a:rPr lang="en-US" dirty="0"/>
              <a:t>., CC BY-SA 4.0, https://</a:t>
            </a:r>
            <a:r>
              <a:rPr lang="en-US" dirty="0" err="1"/>
              <a:t>commons.wikimedia.org</a:t>
            </a:r>
            <a:r>
              <a:rPr lang="en-US" dirty="0"/>
              <a:t>/w/</a:t>
            </a:r>
            <a:r>
              <a:rPr lang="en-US" dirty="0" err="1"/>
              <a:t>index.php?curid</a:t>
            </a:r>
            <a:r>
              <a:rPr lang="en-US" dirty="0"/>
              <a:t>=66468361</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49</a:t>
            </a:fld>
            <a:endParaRPr lang="en-US"/>
          </a:p>
        </p:txBody>
      </p:sp>
    </p:spTree>
    <p:extLst>
      <p:ext uri="{BB962C8B-B14F-4D97-AF65-F5344CB8AC3E}">
        <p14:creationId xmlns:p14="http://schemas.microsoft.com/office/powerpoint/2010/main" val="25453251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The pandemic broke out near the end of </a:t>
            </a:r>
            <a:r>
              <a:rPr lang="en-US" b="0" i="0" u="none" strike="noStrike" dirty="0">
                <a:solidFill>
                  <a:srgbClr val="3366CC"/>
                </a:solidFill>
                <a:effectLst/>
                <a:latin typeface="Arial" panose="020B0604020202020204" pitchFamily="34" charset="0"/>
                <a:hlinkClick r:id="rId3" tooltip="World War I"/>
              </a:rPr>
              <a:t>World War I</a:t>
            </a:r>
            <a:r>
              <a:rPr lang="en-US" b="0" i="0" dirty="0">
                <a:solidFill>
                  <a:srgbClr val="202122"/>
                </a:solidFill>
                <a:effectLst/>
                <a:latin typeface="Arial" panose="020B0604020202020204" pitchFamily="34" charset="0"/>
              </a:rPr>
              <a:t>, when wartime </a:t>
            </a:r>
            <a:r>
              <a:rPr lang="en-US" b="0" i="0" u="none" strike="noStrike" dirty="0">
                <a:solidFill>
                  <a:srgbClr val="3366CC"/>
                </a:solidFill>
                <a:effectLst/>
                <a:latin typeface="Arial" panose="020B0604020202020204" pitchFamily="34" charset="0"/>
                <a:hlinkClick r:id="rId4" tooltip="Censorship"/>
              </a:rPr>
              <a:t>censors</a:t>
            </a:r>
            <a:r>
              <a:rPr lang="en-US" b="0" i="0" dirty="0">
                <a:solidFill>
                  <a:srgbClr val="202122"/>
                </a:solidFill>
                <a:effectLst/>
                <a:latin typeface="Arial" panose="020B0604020202020204" pitchFamily="34" charset="0"/>
              </a:rPr>
              <a:t> in the </a:t>
            </a:r>
            <a:r>
              <a:rPr lang="en-US" b="0" i="0" u="none" strike="noStrike" dirty="0">
                <a:solidFill>
                  <a:srgbClr val="3366CC"/>
                </a:solidFill>
                <a:effectLst/>
                <a:latin typeface="Arial" panose="020B0604020202020204" pitchFamily="34" charset="0"/>
                <a:hlinkClick r:id="rId5" tooltip="Belligerent"/>
              </a:rPr>
              <a:t>belligerent</a:t>
            </a:r>
            <a:r>
              <a:rPr lang="en-US" b="0" i="0" dirty="0">
                <a:solidFill>
                  <a:srgbClr val="202122"/>
                </a:solidFill>
                <a:effectLst/>
                <a:latin typeface="Arial" panose="020B0604020202020204" pitchFamily="34" charset="0"/>
              </a:rPr>
              <a:t> countries suppressed bad news to maintain </a:t>
            </a:r>
            <a:r>
              <a:rPr lang="en-US" b="0" i="0" u="none" strike="noStrike" dirty="0">
                <a:solidFill>
                  <a:srgbClr val="3366CC"/>
                </a:solidFill>
                <a:effectLst/>
                <a:latin typeface="Arial" panose="020B0604020202020204" pitchFamily="34" charset="0"/>
                <a:hlinkClick r:id="rId6" tooltip="Morale"/>
              </a:rPr>
              <a:t>morale</a:t>
            </a:r>
            <a:r>
              <a:rPr lang="en-US" b="0" i="0" dirty="0">
                <a:solidFill>
                  <a:srgbClr val="202122"/>
                </a:solidFill>
                <a:effectLst/>
                <a:latin typeface="Arial" panose="020B0604020202020204" pitchFamily="34" charset="0"/>
              </a:rPr>
              <a:t>, but newspapers </a:t>
            </a:r>
            <a:r>
              <a:rPr lang="en-US" b="0" i="0" u="none" strike="noStrike" dirty="0">
                <a:solidFill>
                  <a:srgbClr val="3366CC"/>
                </a:solidFill>
                <a:effectLst/>
                <a:latin typeface="Arial" panose="020B0604020202020204" pitchFamily="34" charset="0"/>
                <a:hlinkClick r:id="rId7" tooltip="Freedom of the press"/>
              </a:rPr>
              <a:t>freely reported</a:t>
            </a:r>
            <a:r>
              <a:rPr lang="en-US" b="0" i="0" dirty="0">
                <a:solidFill>
                  <a:srgbClr val="202122"/>
                </a:solidFill>
                <a:effectLst/>
                <a:latin typeface="Arial" panose="020B0604020202020204" pitchFamily="34" charset="0"/>
              </a:rPr>
              <a:t> the outbreak in </a:t>
            </a:r>
            <a:r>
              <a:rPr lang="en-US" b="0" i="0" u="none" strike="noStrike" dirty="0">
                <a:solidFill>
                  <a:srgbClr val="3366CC"/>
                </a:solidFill>
                <a:effectLst/>
                <a:latin typeface="Arial" panose="020B0604020202020204" pitchFamily="34" charset="0"/>
                <a:hlinkClick r:id="rId8" tooltip="Spain during World War I"/>
              </a:rPr>
              <a:t>neutral Spain</a:t>
            </a:r>
            <a:r>
              <a:rPr lang="en-US" b="0" i="0" dirty="0">
                <a:solidFill>
                  <a:srgbClr val="202122"/>
                </a:solidFill>
                <a:effectLst/>
                <a:latin typeface="Arial" panose="020B0604020202020204" pitchFamily="34" charset="0"/>
              </a:rPr>
              <a:t>, creating a false impression of Spain as the epicenter and leading to the "Spanish flu" misnomer.</a:t>
            </a:r>
            <a:r>
              <a:rPr lang="en-US" b="0" i="0" u="sng" baseline="30000" dirty="0">
                <a:solidFill>
                  <a:srgbClr val="3366CC"/>
                </a:solidFill>
                <a:effectLst/>
                <a:latin typeface="Arial" panose="020B0604020202020204" pitchFamily="34" charset="0"/>
                <a:hlinkClick r:id="rId9"/>
              </a:rPr>
              <a:t>[</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50</a:t>
            </a:fld>
            <a:endParaRPr lang="en-US"/>
          </a:p>
        </p:txBody>
      </p:sp>
    </p:spTree>
    <p:extLst>
      <p:ext uri="{BB962C8B-B14F-4D97-AF65-F5344CB8AC3E}">
        <p14:creationId xmlns:p14="http://schemas.microsoft.com/office/powerpoint/2010/main" val="34242187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51</a:t>
            </a:fld>
            <a:endParaRPr lang="en-US"/>
          </a:p>
        </p:txBody>
      </p:sp>
    </p:spTree>
    <p:extLst>
      <p:ext uri="{BB962C8B-B14F-4D97-AF65-F5344CB8AC3E}">
        <p14:creationId xmlns:p14="http://schemas.microsoft.com/office/powerpoint/2010/main" val="24696920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According to a UNAIDS dataset sourced from the World Bank, in 2019 the HIV prevalence rate for adults aged 15 to 49 was 27% in </a:t>
            </a:r>
            <a:r>
              <a:rPr lang="en-US" b="0" i="0" u="none" strike="noStrike" dirty="0">
                <a:solidFill>
                  <a:srgbClr val="3366CC"/>
                </a:solidFill>
                <a:effectLst/>
                <a:latin typeface="Arial" panose="020B0604020202020204" pitchFamily="34" charset="0"/>
                <a:hlinkClick r:id="rId3" tooltip="Eswatini"/>
              </a:rPr>
              <a:t>Eswatini</a:t>
            </a:r>
            <a:r>
              <a:rPr lang="en-US" b="0" i="0" dirty="0">
                <a:solidFill>
                  <a:srgbClr val="202122"/>
                </a:solidFill>
                <a:effectLst/>
                <a:latin typeface="Arial" panose="020B0604020202020204" pitchFamily="34" charset="0"/>
              </a:rPr>
              <a:t> (Swaziland), 25% in </a:t>
            </a:r>
            <a:r>
              <a:rPr lang="en-US" b="0" i="0" u="none" strike="noStrike" dirty="0">
                <a:solidFill>
                  <a:srgbClr val="3366CC"/>
                </a:solidFill>
                <a:effectLst/>
                <a:latin typeface="Arial" panose="020B0604020202020204" pitchFamily="34" charset="0"/>
                <a:hlinkClick r:id="rId4" tooltip="Lesotho"/>
              </a:rPr>
              <a:t>Lesotho</a:t>
            </a:r>
            <a:r>
              <a:rPr lang="en-US" b="0" i="0" dirty="0">
                <a:solidFill>
                  <a:srgbClr val="202122"/>
                </a:solidFill>
                <a:effectLst/>
                <a:latin typeface="Arial" panose="020B0604020202020204" pitchFamily="34" charset="0"/>
              </a:rPr>
              <a:t>, 25% in </a:t>
            </a:r>
            <a:r>
              <a:rPr lang="en-US" b="0" i="0" u="none" strike="noStrike" dirty="0">
                <a:solidFill>
                  <a:srgbClr val="3366CC"/>
                </a:solidFill>
                <a:effectLst/>
                <a:latin typeface="Arial" panose="020B0604020202020204" pitchFamily="34" charset="0"/>
                <a:hlinkClick r:id="rId5" tooltip="Botswana"/>
              </a:rPr>
              <a:t>Botswana</a:t>
            </a:r>
            <a:r>
              <a:rPr lang="en-US" b="0" i="0" dirty="0">
                <a:solidFill>
                  <a:srgbClr val="202122"/>
                </a:solidFill>
                <a:effectLst/>
                <a:latin typeface="Arial" panose="020B0604020202020204" pitchFamily="34" charset="0"/>
              </a:rPr>
              <a:t> and 19% in </a:t>
            </a:r>
            <a:r>
              <a:rPr lang="en-US" b="0" i="0" u="none" strike="noStrike" dirty="0">
                <a:solidFill>
                  <a:srgbClr val="3366CC"/>
                </a:solidFill>
                <a:effectLst/>
                <a:latin typeface="Arial" panose="020B0604020202020204" pitchFamily="34" charset="0"/>
                <a:hlinkClick r:id="rId6" tooltip="South Africa"/>
              </a:rPr>
              <a:t>South Africa</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7"/>
              </a:rPr>
              <a:t>[1]</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52</a:t>
            </a:fld>
            <a:endParaRPr lang="en-US"/>
          </a:p>
        </p:txBody>
      </p:sp>
    </p:spTree>
    <p:extLst>
      <p:ext uri="{BB962C8B-B14F-4D97-AF65-F5344CB8AC3E}">
        <p14:creationId xmlns:p14="http://schemas.microsoft.com/office/powerpoint/2010/main" val="7298686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The way in which sickle cell protects against malaria is attributed to several different things. One of the more common explanations is that the sickle hemoglobin inhibits the plasmodium parasite from infecting the red blood cells which reduces the number of malaria parasites to infect the host. Another factor is the production of heme oxygenase-1 (HO-1) enzyme, which is highly present in the sickle hemoglobin. This enzyme produces carbon monoxide which has been proven to protect against cerebral malaria</a:t>
            </a:r>
          </a:p>
          <a:p>
            <a:endParaRPr lang="en-US" b="0" i="0" dirty="0">
              <a:solidFill>
                <a:srgbClr val="202122"/>
              </a:solidFill>
              <a:effectLst/>
              <a:latin typeface="Arial" panose="020B0604020202020204" pitchFamily="34" charset="0"/>
            </a:endParaRPr>
          </a:p>
          <a:p>
            <a:pPr algn="l"/>
            <a:r>
              <a:rPr lang="en-US" b="0" i="0" dirty="0">
                <a:solidFill>
                  <a:srgbClr val="202122"/>
                </a:solidFill>
                <a:effectLst/>
                <a:latin typeface="Arial" panose="020B0604020202020204" pitchFamily="34" charset="0"/>
              </a:rPr>
              <a:t>Normally, a person inherits two copies of the </a:t>
            </a:r>
            <a:r>
              <a:rPr lang="en-US" b="0" i="0" u="none" strike="noStrike" dirty="0">
                <a:solidFill>
                  <a:srgbClr val="3366CC"/>
                </a:solidFill>
                <a:effectLst/>
                <a:latin typeface="Arial" panose="020B0604020202020204" pitchFamily="34" charset="0"/>
                <a:hlinkClick r:id="rId3" tooltip="Gene"/>
              </a:rPr>
              <a:t>gene</a:t>
            </a:r>
            <a:r>
              <a:rPr lang="en-US" b="0" i="0" dirty="0">
                <a:solidFill>
                  <a:srgbClr val="202122"/>
                </a:solidFill>
                <a:effectLst/>
                <a:latin typeface="Arial" panose="020B0604020202020204" pitchFamily="34" charset="0"/>
              </a:rPr>
              <a:t> that produces </a:t>
            </a:r>
            <a:r>
              <a:rPr lang="en-US" b="0" i="0" u="none" strike="noStrike" dirty="0">
                <a:solidFill>
                  <a:srgbClr val="3366CC"/>
                </a:solidFill>
                <a:effectLst/>
                <a:latin typeface="Arial" panose="020B0604020202020204" pitchFamily="34" charset="0"/>
                <a:hlinkClick r:id="rId4" tooltip="Beta-globin"/>
              </a:rPr>
              <a:t>beta-globin</a:t>
            </a:r>
            <a:r>
              <a:rPr lang="en-US" b="0" i="0" dirty="0">
                <a:solidFill>
                  <a:srgbClr val="202122"/>
                </a:solidFill>
                <a:effectLst/>
                <a:latin typeface="Arial" panose="020B0604020202020204" pitchFamily="34" charset="0"/>
              </a:rPr>
              <a:t>, a </a:t>
            </a:r>
            <a:r>
              <a:rPr lang="en-US" b="0" i="0" u="none" strike="noStrike" dirty="0">
                <a:solidFill>
                  <a:srgbClr val="3366CC"/>
                </a:solidFill>
                <a:effectLst/>
                <a:latin typeface="Arial" panose="020B0604020202020204" pitchFamily="34" charset="0"/>
                <a:hlinkClick r:id="rId5" tooltip="Protein"/>
              </a:rPr>
              <a:t>protein</a:t>
            </a:r>
            <a:r>
              <a:rPr lang="en-US" b="0" i="0" dirty="0">
                <a:solidFill>
                  <a:srgbClr val="202122"/>
                </a:solidFill>
                <a:effectLst/>
                <a:latin typeface="Arial" panose="020B0604020202020204" pitchFamily="34" charset="0"/>
              </a:rPr>
              <a:t> needed to produce normal hemoglobin (</a:t>
            </a:r>
            <a:r>
              <a:rPr lang="en-US" b="0" i="0" u="none" strike="noStrike" dirty="0">
                <a:solidFill>
                  <a:srgbClr val="3366CC"/>
                </a:solidFill>
                <a:effectLst/>
                <a:latin typeface="Arial" panose="020B0604020202020204" pitchFamily="34" charset="0"/>
                <a:hlinkClick r:id="rId6" tooltip="Hemoglobin A"/>
              </a:rPr>
              <a:t>hemoglobin A</a:t>
            </a:r>
            <a:r>
              <a:rPr lang="en-US" b="0" i="0" dirty="0">
                <a:solidFill>
                  <a:srgbClr val="202122"/>
                </a:solidFill>
                <a:effectLst/>
                <a:latin typeface="Arial" panose="020B0604020202020204" pitchFamily="34" charset="0"/>
              </a:rPr>
              <a:t>, genotype AA). A person with sickle cell trait inherits one normal </a:t>
            </a:r>
            <a:r>
              <a:rPr lang="en-US" b="0" i="0" u="none" strike="noStrike" dirty="0">
                <a:solidFill>
                  <a:srgbClr val="3366CC"/>
                </a:solidFill>
                <a:effectLst/>
                <a:latin typeface="Arial" panose="020B0604020202020204" pitchFamily="34" charset="0"/>
                <a:hlinkClick r:id="rId7" tooltip="Allele"/>
              </a:rPr>
              <a:t>allele</a:t>
            </a:r>
            <a:r>
              <a:rPr lang="en-US" b="0" i="0" dirty="0">
                <a:solidFill>
                  <a:srgbClr val="202122"/>
                </a:solidFill>
                <a:effectLst/>
                <a:latin typeface="Arial" panose="020B0604020202020204" pitchFamily="34" charset="0"/>
              </a:rPr>
              <a:t> and one abnormal allele encoding hemoglobin S (hemoglobin genotype AS)</a:t>
            </a:r>
            <a:endParaRPr lang="en-US" b="0" i="0" baseline="30000" dirty="0">
              <a:solidFill>
                <a:srgbClr val="202122"/>
              </a:solidFill>
              <a:effectLst/>
              <a:latin typeface="Arial" panose="020B0604020202020204" pitchFamily="34" charset="0"/>
            </a:endParaRPr>
          </a:p>
          <a:p>
            <a:pPr algn="l"/>
            <a:endParaRPr lang="en-US" b="0" i="0" dirty="0">
              <a:solidFill>
                <a:srgbClr val="202122"/>
              </a:solidFill>
              <a:effectLst/>
              <a:latin typeface="Arial" panose="020B0604020202020204" pitchFamily="34" charset="0"/>
            </a:endParaRPr>
          </a:p>
          <a:p>
            <a:pPr algn="l"/>
            <a:r>
              <a:rPr lang="en-US" b="0" i="0" dirty="0">
                <a:solidFill>
                  <a:srgbClr val="202122"/>
                </a:solidFill>
                <a:effectLst/>
                <a:latin typeface="Arial" panose="020B0604020202020204" pitchFamily="34" charset="0"/>
              </a:rPr>
              <a:t>The sickle cell trait can be used to demonstrate the concepts of co-dominance and incomplete dominance. An individual with the sickle cell trait shows incomplete dominance when the shape of the red blood cell is considered. This is because the sickling happens only at low oxygen concentrations. With regards to the actual concentration of hemoglobin in the circulating cells, the alleles demonstrate co-dominance as both 'normal' and mutant forms co-exist in the bloodstream. Thus it is an ambiguous condition showing both incomplete dominance and co-dominance</a:t>
            </a:r>
          </a:p>
          <a:p>
            <a:pPr algn="l"/>
            <a:endParaRPr lang="en-US" b="0" i="0" dirty="0">
              <a:solidFill>
                <a:srgbClr val="202122"/>
              </a:solidFill>
              <a:effectLst/>
              <a:latin typeface="Arial" panose="020B0604020202020204" pitchFamily="34" charset="0"/>
            </a:endParaRPr>
          </a:p>
          <a:p>
            <a:pPr algn="l"/>
            <a:endParaRPr lang="en-US" b="0" i="0" dirty="0">
              <a:solidFill>
                <a:srgbClr val="202122"/>
              </a:solidFill>
              <a:effectLst/>
              <a:latin typeface="Arial" panose="020B0604020202020204" pitchFamily="34" charset="0"/>
            </a:endParaRPr>
          </a:p>
          <a:p>
            <a:pPr algn="l">
              <a:buFont typeface="Arial" panose="020B0604020202020204" pitchFamily="34" charset="0"/>
              <a:buChar char="•"/>
            </a:pPr>
            <a:r>
              <a:rPr lang="en-US" b="1" i="0" dirty="0">
                <a:solidFill>
                  <a:srgbClr val="3C4245"/>
                </a:solidFill>
                <a:effectLst/>
                <a:latin typeface="Arial" panose="020B0604020202020204" pitchFamily="34" charset="0"/>
              </a:rPr>
              <a:t>2021, there were an estimated 247 million cases of malaria worldwide.</a:t>
            </a:r>
          </a:p>
          <a:p>
            <a:pPr algn="l">
              <a:buFont typeface="Arial" panose="020B0604020202020204" pitchFamily="34" charset="0"/>
              <a:buChar char="•"/>
            </a:pPr>
            <a:r>
              <a:rPr lang="en-US" b="1" i="0" dirty="0">
                <a:solidFill>
                  <a:srgbClr val="3C4245"/>
                </a:solidFill>
                <a:effectLst/>
                <a:latin typeface="Arial" panose="020B0604020202020204" pitchFamily="34" charset="0"/>
              </a:rPr>
              <a:t>The estimated number of malaria deaths stood at 619 000 in 2021.</a:t>
            </a:r>
          </a:p>
          <a:p>
            <a:pPr algn="l">
              <a:buFont typeface="Arial" panose="020B0604020202020204" pitchFamily="34" charset="0"/>
              <a:buChar char="•"/>
            </a:pPr>
            <a:r>
              <a:rPr lang="en-US" b="1" i="0" dirty="0">
                <a:solidFill>
                  <a:srgbClr val="3C4245"/>
                </a:solidFill>
                <a:effectLst/>
                <a:latin typeface="Arial" panose="020B0604020202020204" pitchFamily="34" charset="0"/>
              </a:rPr>
              <a:t>The WHO African Region carries a disproportionately high share of the global malaria burden. In 2021, the region was home to 95% of malaria cases and 96% of malaria deaths. Children under 5 accounted for about 80% of all malaria deaths in the Region.</a:t>
            </a:r>
          </a:p>
          <a:p>
            <a:pPr algn="l"/>
            <a:endParaRPr lang="en-US" b="0" i="0" dirty="0">
              <a:solidFill>
                <a:srgbClr val="202122"/>
              </a:solidFill>
              <a:effectLst/>
              <a:latin typeface="Arial" panose="020B0604020202020204" pitchFamily="34" charset="0"/>
            </a:endParaRPr>
          </a:p>
          <a:p>
            <a:endParaRPr lang="en-US" b="0" i="0" dirty="0">
              <a:solidFill>
                <a:srgbClr val="202122"/>
              </a:solidFill>
              <a:effectLst/>
              <a:latin typeface="Arial" panose="020B0604020202020204" pitchFamily="34" charset="0"/>
            </a:endParaRPr>
          </a:p>
          <a:p>
            <a:endParaRPr lang="en-US" b="0" i="0" dirty="0">
              <a:solidFill>
                <a:srgbClr val="202122"/>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53</a:t>
            </a:fld>
            <a:endParaRPr lang="en-US"/>
          </a:p>
        </p:txBody>
      </p:sp>
    </p:spTree>
    <p:extLst>
      <p:ext uri="{BB962C8B-B14F-4D97-AF65-F5344CB8AC3E}">
        <p14:creationId xmlns:p14="http://schemas.microsoft.com/office/powerpoint/2010/main" val="24855989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The way in which sickle cell protects against malaria is attributed to several different things. One of the more common explanations is that the sickle hemoglobin inhibits the plasmodium parasite from infecting the red blood cells which reduces the number of malaria parasites to infect the host. Another factor is the production of heme oxygenase-1 (HO-1) enzyme, which is highly present in the sickle hemoglobin. This enzyme produces carbon monoxide which has been proven to protect against cerebral malaria</a:t>
            </a:r>
          </a:p>
          <a:p>
            <a:endParaRPr lang="en-US" b="0" i="0" dirty="0">
              <a:solidFill>
                <a:srgbClr val="202122"/>
              </a:solidFill>
              <a:effectLst/>
              <a:latin typeface="Arial" panose="020B0604020202020204" pitchFamily="34" charset="0"/>
            </a:endParaRPr>
          </a:p>
          <a:p>
            <a:pPr algn="l"/>
            <a:r>
              <a:rPr lang="en-US" b="0" i="0" dirty="0">
                <a:solidFill>
                  <a:srgbClr val="202122"/>
                </a:solidFill>
                <a:effectLst/>
                <a:latin typeface="Arial" panose="020B0604020202020204" pitchFamily="34" charset="0"/>
              </a:rPr>
              <a:t>Normally, a person inherits two copies of the </a:t>
            </a:r>
            <a:r>
              <a:rPr lang="en-US" b="0" i="0" u="none" strike="noStrike" dirty="0">
                <a:solidFill>
                  <a:srgbClr val="3366CC"/>
                </a:solidFill>
                <a:effectLst/>
                <a:latin typeface="Arial" panose="020B0604020202020204" pitchFamily="34" charset="0"/>
                <a:hlinkClick r:id="rId3" tooltip="Gene"/>
              </a:rPr>
              <a:t>gene</a:t>
            </a:r>
            <a:r>
              <a:rPr lang="en-US" b="0" i="0" dirty="0">
                <a:solidFill>
                  <a:srgbClr val="202122"/>
                </a:solidFill>
                <a:effectLst/>
                <a:latin typeface="Arial" panose="020B0604020202020204" pitchFamily="34" charset="0"/>
              </a:rPr>
              <a:t> that produces </a:t>
            </a:r>
            <a:r>
              <a:rPr lang="en-US" b="0" i="0" u="none" strike="noStrike" dirty="0">
                <a:solidFill>
                  <a:srgbClr val="3366CC"/>
                </a:solidFill>
                <a:effectLst/>
                <a:latin typeface="Arial" panose="020B0604020202020204" pitchFamily="34" charset="0"/>
                <a:hlinkClick r:id="rId4" tooltip="Beta-globin"/>
              </a:rPr>
              <a:t>beta-globin</a:t>
            </a:r>
            <a:r>
              <a:rPr lang="en-US" b="0" i="0" dirty="0">
                <a:solidFill>
                  <a:srgbClr val="202122"/>
                </a:solidFill>
                <a:effectLst/>
                <a:latin typeface="Arial" panose="020B0604020202020204" pitchFamily="34" charset="0"/>
              </a:rPr>
              <a:t>, a </a:t>
            </a:r>
            <a:r>
              <a:rPr lang="en-US" b="0" i="0" u="none" strike="noStrike" dirty="0">
                <a:solidFill>
                  <a:srgbClr val="3366CC"/>
                </a:solidFill>
                <a:effectLst/>
                <a:latin typeface="Arial" panose="020B0604020202020204" pitchFamily="34" charset="0"/>
                <a:hlinkClick r:id="rId5" tooltip="Protein"/>
              </a:rPr>
              <a:t>protein</a:t>
            </a:r>
            <a:r>
              <a:rPr lang="en-US" b="0" i="0" dirty="0">
                <a:solidFill>
                  <a:srgbClr val="202122"/>
                </a:solidFill>
                <a:effectLst/>
                <a:latin typeface="Arial" panose="020B0604020202020204" pitchFamily="34" charset="0"/>
              </a:rPr>
              <a:t> needed to produce normal hemoglobin (</a:t>
            </a:r>
            <a:r>
              <a:rPr lang="en-US" b="0" i="0" u="none" strike="noStrike" dirty="0">
                <a:solidFill>
                  <a:srgbClr val="3366CC"/>
                </a:solidFill>
                <a:effectLst/>
                <a:latin typeface="Arial" panose="020B0604020202020204" pitchFamily="34" charset="0"/>
                <a:hlinkClick r:id="rId6" tooltip="Hemoglobin A"/>
              </a:rPr>
              <a:t>hemoglobin A</a:t>
            </a:r>
            <a:r>
              <a:rPr lang="en-US" b="0" i="0" dirty="0">
                <a:solidFill>
                  <a:srgbClr val="202122"/>
                </a:solidFill>
                <a:effectLst/>
                <a:latin typeface="Arial" panose="020B0604020202020204" pitchFamily="34" charset="0"/>
              </a:rPr>
              <a:t>, genotype AA). A person with sickle cell trait inherits one normal </a:t>
            </a:r>
            <a:r>
              <a:rPr lang="en-US" b="0" i="0" u="none" strike="noStrike" dirty="0">
                <a:solidFill>
                  <a:srgbClr val="3366CC"/>
                </a:solidFill>
                <a:effectLst/>
                <a:latin typeface="Arial" panose="020B0604020202020204" pitchFamily="34" charset="0"/>
                <a:hlinkClick r:id="rId7" tooltip="Allele"/>
              </a:rPr>
              <a:t>allele</a:t>
            </a:r>
            <a:r>
              <a:rPr lang="en-US" b="0" i="0" dirty="0">
                <a:solidFill>
                  <a:srgbClr val="202122"/>
                </a:solidFill>
                <a:effectLst/>
                <a:latin typeface="Arial" panose="020B0604020202020204" pitchFamily="34" charset="0"/>
              </a:rPr>
              <a:t> and one abnormal allele encoding hemoglobin S (hemoglobin genotype AS)</a:t>
            </a:r>
            <a:endParaRPr lang="en-US" b="0" i="0" baseline="30000" dirty="0">
              <a:solidFill>
                <a:srgbClr val="202122"/>
              </a:solidFill>
              <a:effectLst/>
              <a:latin typeface="Arial" panose="020B0604020202020204" pitchFamily="34" charset="0"/>
            </a:endParaRPr>
          </a:p>
          <a:p>
            <a:pPr algn="l"/>
            <a:endParaRPr lang="en-US" b="0" i="0" dirty="0">
              <a:solidFill>
                <a:srgbClr val="202122"/>
              </a:solidFill>
              <a:effectLst/>
              <a:latin typeface="Arial" panose="020B0604020202020204" pitchFamily="34" charset="0"/>
            </a:endParaRPr>
          </a:p>
          <a:p>
            <a:pPr algn="l"/>
            <a:r>
              <a:rPr lang="en-US" b="0" i="0" dirty="0">
                <a:solidFill>
                  <a:srgbClr val="202122"/>
                </a:solidFill>
                <a:effectLst/>
                <a:latin typeface="Arial" panose="020B0604020202020204" pitchFamily="34" charset="0"/>
              </a:rPr>
              <a:t>The sickle cell trait can be used to demonstrate the concepts of co-dominance and incomplete dominance. An individual with the sickle cell trait shows incomplete dominance when the shape of the red blood cell is considered. This is because the sickling happens only at low oxygen concentrations. With regards to the actual concentration of hemoglobin in the circulating cells, the alleles demonstrate co-dominance as both 'normal' and mutant forms co-exist in the bloodstream. Thus it is an ambiguous condition showing both incomplete dominance and co-dominance</a:t>
            </a:r>
          </a:p>
          <a:p>
            <a:pPr algn="l"/>
            <a:endParaRPr lang="en-US" b="0" i="0" dirty="0">
              <a:solidFill>
                <a:srgbClr val="202122"/>
              </a:solidFill>
              <a:effectLst/>
              <a:latin typeface="Arial" panose="020B0604020202020204" pitchFamily="34" charset="0"/>
            </a:endParaRPr>
          </a:p>
          <a:p>
            <a:pPr algn="l"/>
            <a:endParaRPr lang="en-US" b="0" i="0" dirty="0">
              <a:solidFill>
                <a:srgbClr val="202122"/>
              </a:solidFill>
              <a:effectLst/>
              <a:latin typeface="Arial" panose="020B0604020202020204" pitchFamily="34" charset="0"/>
            </a:endParaRPr>
          </a:p>
          <a:p>
            <a:pPr algn="l">
              <a:buFont typeface="Arial" panose="020B0604020202020204" pitchFamily="34" charset="0"/>
              <a:buChar char="•"/>
            </a:pPr>
            <a:r>
              <a:rPr lang="en-US" b="1" i="0" dirty="0">
                <a:solidFill>
                  <a:srgbClr val="3C4245"/>
                </a:solidFill>
                <a:effectLst/>
                <a:latin typeface="Arial" panose="020B0604020202020204" pitchFamily="34" charset="0"/>
              </a:rPr>
              <a:t>2021, there were an estimated 247 million cases of malaria worldwide.</a:t>
            </a:r>
          </a:p>
          <a:p>
            <a:pPr algn="l">
              <a:buFont typeface="Arial" panose="020B0604020202020204" pitchFamily="34" charset="0"/>
              <a:buChar char="•"/>
            </a:pPr>
            <a:r>
              <a:rPr lang="en-US" b="1" i="0" dirty="0">
                <a:solidFill>
                  <a:srgbClr val="3C4245"/>
                </a:solidFill>
                <a:effectLst/>
                <a:latin typeface="Arial" panose="020B0604020202020204" pitchFamily="34" charset="0"/>
              </a:rPr>
              <a:t>The estimated number of malaria deaths stood at 619 000 in 2021.</a:t>
            </a:r>
          </a:p>
          <a:p>
            <a:pPr algn="l">
              <a:buFont typeface="Arial" panose="020B0604020202020204" pitchFamily="34" charset="0"/>
              <a:buChar char="•"/>
            </a:pPr>
            <a:r>
              <a:rPr lang="en-US" b="1" i="0" dirty="0">
                <a:solidFill>
                  <a:srgbClr val="3C4245"/>
                </a:solidFill>
                <a:effectLst/>
                <a:latin typeface="Arial" panose="020B0604020202020204" pitchFamily="34" charset="0"/>
              </a:rPr>
              <a:t>The WHO African Region carries a disproportionately high share of the global malaria burden. In 2021, the region was home to 95% of malaria cases and 96% of malaria deaths. Children under 5 accounted for about 80% of all malaria deaths in the Region.</a:t>
            </a:r>
          </a:p>
          <a:p>
            <a:pPr algn="l"/>
            <a:endParaRPr lang="en-US" b="0" i="0" dirty="0">
              <a:solidFill>
                <a:srgbClr val="202122"/>
              </a:solidFill>
              <a:effectLst/>
              <a:latin typeface="Arial" panose="020B0604020202020204" pitchFamily="34" charset="0"/>
            </a:endParaRPr>
          </a:p>
          <a:p>
            <a:endParaRPr lang="en-US" b="0" i="0" dirty="0">
              <a:solidFill>
                <a:srgbClr val="202122"/>
              </a:solidFill>
              <a:effectLst/>
              <a:latin typeface="Arial" panose="020B0604020202020204" pitchFamily="34" charset="0"/>
            </a:endParaRPr>
          </a:p>
          <a:p>
            <a:endParaRPr lang="en-US" b="0" i="0" dirty="0">
              <a:solidFill>
                <a:srgbClr val="202122"/>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54</a:t>
            </a:fld>
            <a:endParaRPr lang="en-US"/>
          </a:p>
        </p:txBody>
      </p:sp>
    </p:spTree>
    <p:extLst>
      <p:ext uri="{BB962C8B-B14F-4D97-AF65-F5344CB8AC3E}">
        <p14:creationId xmlns:p14="http://schemas.microsoft.com/office/powerpoint/2010/main" val="29430915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55</a:t>
            </a:fld>
            <a:endParaRPr lang="en-US"/>
          </a:p>
        </p:txBody>
      </p:sp>
    </p:spTree>
    <p:extLst>
      <p:ext uri="{BB962C8B-B14F-4D97-AF65-F5344CB8AC3E}">
        <p14:creationId xmlns:p14="http://schemas.microsoft.com/office/powerpoint/2010/main" val="13370133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57</a:t>
            </a:fld>
            <a:endParaRPr lang="en-US"/>
          </a:p>
        </p:txBody>
      </p:sp>
    </p:spTree>
    <p:extLst>
      <p:ext uri="{BB962C8B-B14F-4D97-AF65-F5344CB8AC3E}">
        <p14:creationId xmlns:p14="http://schemas.microsoft.com/office/powerpoint/2010/main" val="48072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1DA5C5-60F3-3D4F-85B7-720227B5F48A}" type="slidenum">
              <a:rPr lang="en-US" smtClean="0"/>
              <a:t>21</a:t>
            </a:fld>
            <a:endParaRPr lang="en-US"/>
          </a:p>
        </p:txBody>
      </p:sp>
    </p:spTree>
    <p:extLst>
      <p:ext uri="{BB962C8B-B14F-4D97-AF65-F5344CB8AC3E}">
        <p14:creationId xmlns:p14="http://schemas.microsoft.com/office/powerpoint/2010/main" val="8495847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58</a:t>
            </a:fld>
            <a:endParaRPr lang="en-US"/>
          </a:p>
        </p:txBody>
      </p:sp>
    </p:spTree>
    <p:extLst>
      <p:ext uri="{BB962C8B-B14F-4D97-AF65-F5344CB8AC3E}">
        <p14:creationId xmlns:p14="http://schemas.microsoft.com/office/powerpoint/2010/main" val="1875374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59</a:t>
            </a:fld>
            <a:endParaRPr lang="en-US"/>
          </a:p>
        </p:txBody>
      </p:sp>
    </p:spTree>
    <p:extLst>
      <p:ext uri="{BB962C8B-B14F-4D97-AF65-F5344CB8AC3E}">
        <p14:creationId xmlns:p14="http://schemas.microsoft.com/office/powerpoint/2010/main" val="17950246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60</a:t>
            </a:fld>
            <a:endParaRPr lang="en-US"/>
          </a:p>
        </p:txBody>
      </p:sp>
    </p:spTree>
    <p:extLst>
      <p:ext uri="{BB962C8B-B14F-4D97-AF65-F5344CB8AC3E}">
        <p14:creationId xmlns:p14="http://schemas.microsoft.com/office/powerpoint/2010/main" val="17161967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61</a:t>
            </a:fld>
            <a:endParaRPr lang="en-US"/>
          </a:p>
        </p:txBody>
      </p:sp>
    </p:spTree>
    <p:extLst>
      <p:ext uri="{BB962C8B-B14F-4D97-AF65-F5344CB8AC3E}">
        <p14:creationId xmlns:p14="http://schemas.microsoft.com/office/powerpoint/2010/main" val="25546531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63</a:t>
            </a:fld>
            <a:endParaRPr lang="en-US"/>
          </a:p>
        </p:txBody>
      </p:sp>
    </p:spTree>
    <p:extLst>
      <p:ext uri="{BB962C8B-B14F-4D97-AF65-F5344CB8AC3E}">
        <p14:creationId xmlns:p14="http://schemas.microsoft.com/office/powerpoint/2010/main" val="25368759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64</a:t>
            </a:fld>
            <a:endParaRPr lang="en-US"/>
          </a:p>
        </p:txBody>
      </p:sp>
    </p:spTree>
    <p:extLst>
      <p:ext uri="{BB962C8B-B14F-4D97-AF65-F5344CB8AC3E}">
        <p14:creationId xmlns:p14="http://schemas.microsoft.com/office/powerpoint/2010/main" val="21895407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65</a:t>
            </a:fld>
            <a:endParaRPr lang="en-US"/>
          </a:p>
        </p:txBody>
      </p:sp>
    </p:spTree>
    <p:extLst>
      <p:ext uri="{BB962C8B-B14F-4D97-AF65-F5344CB8AC3E}">
        <p14:creationId xmlns:p14="http://schemas.microsoft.com/office/powerpoint/2010/main" val="12386389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EE1DF-7E5E-8EA5-928E-608DE0588A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2472DC-22F7-D4E5-2891-BECAC70D21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A14C30-09EC-91B5-0214-73FB2F05141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9A50F2A-2676-028B-E71B-548034BA29A1}"/>
              </a:ext>
            </a:extLst>
          </p:cNvPr>
          <p:cNvSpPr>
            <a:spLocks noGrp="1"/>
          </p:cNvSpPr>
          <p:nvPr>
            <p:ph type="sldNum" sz="quarter" idx="5"/>
          </p:nvPr>
        </p:nvSpPr>
        <p:spPr/>
        <p:txBody>
          <a:bodyPr/>
          <a:lstStyle/>
          <a:p>
            <a:fld id="{AFE3B80E-16FB-5147-84AD-5036D4EA0A38}" type="slidenum">
              <a:rPr lang="en-US" smtClean="0"/>
              <a:t>66</a:t>
            </a:fld>
            <a:endParaRPr lang="en-US"/>
          </a:p>
        </p:txBody>
      </p:sp>
    </p:spTree>
    <p:extLst>
      <p:ext uri="{BB962C8B-B14F-4D97-AF65-F5344CB8AC3E}">
        <p14:creationId xmlns:p14="http://schemas.microsoft.com/office/powerpoint/2010/main" val="18324346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0D742-A523-55D4-740E-7D701395A1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A7E57B-AF00-AD97-0D7D-E216E8EE52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DBBCCE-9B92-C6B8-7E6B-3DC547CA2C4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0AEFE52-71EB-FCC7-E024-C9A2AF841B75}"/>
              </a:ext>
            </a:extLst>
          </p:cNvPr>
          <p:cNvSpPr>
            <a:spLocks noGrp="1"/>
          </p:cNvSpPr>
          <p:nvPr>
            <p:ph type="sldNum" sz="quarter" idx="5"/>
          </p:nvPr>
        </p:nvSpPr>
        <p:spPr/>
        <p:txBody>
          <a:bodyPr/>
          <a:lstStyle/>
          <a:p>
            <a:fld id="{AFE3B80E-16FB-5147-84AD-5036D4EA0A38}" type="slidenum">
              <a:rPr lang="en-US" smtClean="0"/>
              <a:t>67</a:t>
            </a:fld>
            <a:endParaRPr lang="en-US"/>
          </a:p>
        </p:txBody>
      </p:sp>
    </p:spTree>
    <p:extLst>
      <p:ext uri="{BB962C8B-B14F-4D97-AF65-F5344CB8AC3E}">
        <p14:creationId xmlns:p14="http://schemas.microsoft.com/office/powerpoint/2010/main" val="22097768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683BA-FA5A-5E68-0F8B-D4F0721521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2491F6-A4BC-14D0-D557-1004BFB50B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DAF874-203C-D31C-FCC4-7604954CA52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35C50BD-E0CE-8BEE-B9BD-B4CACEF194B6}"/>
              </a:ext>
            </a:extLst>
          </p:cNvPr>
          <p:cNvSpPr>
            <a:spLocks noGrp="1"/>
          </p:cNvSpPr>
          <p:nvPr>
            <p:ph type="sldNum" sz="quarter" idx="5"/>
          </p:nvPr>
        </p:nvSpPr>
        <p:spPr/>
        <p:txBody>
          <a:bodyPr/>
          <a:lstStyle/>
          <a:p>
            <a:fld id="{AFE3B80E-16FB-5147-84AD-5036D4EA0A38}" type="slidenum">
              <a:rPr lang="en-US" smtClean="0"/>
              <a:t>68</a:t>
            </a:fld>
            <a:endParaRPr lang="en-US"/>
          </a:p>
        </p:txBody>
      </p:sp>
    </p:spTree>
    <p:extLst>
      <p:ext uri="{BB962C8B-B14F-4D97-AF65-F5344CB8AC3E}">
        <p14:creationId xmlns:p14="http://schemas.microsoft.com/office/powerpoint/2010/main" val="1708910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5EF1A-44A1-609A-16FD-D493991C5C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4E3FFF-B4EF-14EB-2503-AA44F1497A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26112B-0598-05A5-8729-68B7F59B00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8E44D67-8A4E-059C-3C1D-786F2B33A3AD}"/>
              </a:ext>
            </a:extLst>
          </p:cNvPr>
          <p:cNvSpPr>
            <a:spLocks noGrp="1"/>
          </p:cNvSpPr>
          <p:nvPr>
            <p:ph type="sldNum" sz="quarter" idx="5"/>
          </p:nvPr>
        </p:nvSpPr>
        <p:spPr/>
        <p:txBody>
          <a:bodyPr/>
          <a:lstStyle/>
          <a:p>
            <a:fld id="{821DA5C5-60F3-3D4F-85B7-720227B5F48A}" type="slidenum">
              <a:rPr lang="en-US" smtClean="0"/>
              <a:t>22</a:t>
            </a:fld>
            <a:endParaRPr lang="en-US"/>
          </a:p>
        </p:txBody>
      </p:sp>
    </p:spTree>
    <p:extLst>
      <p:ext uri="{BB962C8B-B14F-4D97-AF65-F5344CB8AC3E}">
        <p14:creationId xmlns:p14="http://schemas.microsoft.com/office/powerpoint/2010/main" val="41639917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5E843-3AFF-9860-3B62-7486BF7B89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1B85BC-313E-EEF7-82D3-27628E9A35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C727E9-A56D-7FD7-B8E3-FF8F2398BEA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846CE21-7BED-5CA5-E5CE-33388FCF43FE}"/>
              </a:ext>
            </a:extLst>
          </p:cNvPr>
          <p:cNvSpPr>
            <a:spLocks noGrp="1"/>
          </p:cNvSpPr>
          <p:nvPr>
            <p:ph type="sldNum" sz="quarter" idx="5"/>
          </p:nvPr>
        </p:nvSpPr>
        <p:spPr/>
        <p:txBody>
          <a:bodyPr/>
          <a:lstStyle/>
          <a:p>
            <a:fld id="{AFE3B80E-16FB-5147-84AD-5036D4EA0A38}" type="slidenum">
              <a:rPr lang="en-US" smtClean="0"/>
              <a:t>69</a:t>
            </a:fld>
            <a:endParaRPr lang="en-US"/>
          </a:p>
        </p:txBody>
      </p:sp>
    </p:spTree>
    <p:extLst>
      <p:ext uri="{BB962C8B-B14F-4D97-AF65-F5344CB8AC3E}">
        <p14:creationId xmlns:p14="http://schemas.microsoft.com/office/powerpoint/2010/main" val="28558965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553FCA-2732-28CD-EA8B-701DEE1DE4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F76502-6E5B-B281-81CD-24BE230473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47FCAA-ECB2-49B7-BCDA-361A1AB3E58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8E05A24-6BC1-2E55-B4B6-31574132A1A8}"/>
              </a:ext>
            </a:extLst>
          </p:cNvPr>
          <p:cNvSpPr>
            <a:spLocks noGrp="1"/>
          </p:cNvSpPr>
          <p:nvPr>
            <p:ph type="sldNum" sz="quarter" idx="5"/>
          </p:nvPr>
        </p:nvSpPr>
        <p:spPr/>
        <p:txBody>
          <a:bodyPr/>
          <a:lstStyle/>
          <a:p>
            <a:fld id="{AFE3B80E-16FB-5147-84AD-5036D4EA0A38}" type="slidenum">
              <a:rPr lang="en-US" smtClean="0"/>
              <a:t>70</a:t>
            </a:fld>
            <a:endParaRPr lang="en-US"/>
          </a:p>
        </p:txBody>
      </p:sp>
    </p:spTree>
    <p:extLst>
      <p:ext uri="{BB962C8B-B14F-4D97-AF65-F5344CB8AC3E}">
        <p14:creationId xmlns:p14="http://schemas.microsoft.com/office/powerpoint/2010/main" val="17755902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C4E10-350B-9D11-8F7F-A21FD2DF98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460071-963F-3E68-CCC4-52C28C1FFB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EDD98A-8BE0-589A-2A4E-3B7BCC80C1A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A0BC425-90B7-2900-3F71-45AB81178DF9}"/>
              </a:ext>
            </a:extLst>
          </p:cNvPr>
          <p:cNvSpPr>
            <a:spLocks noGrp="1"/>
          </p:cNvSpPr>
          <p:nvPr>
            <p:ph type="sldNum" sz="quarter" idx="5"/>
          </p:nvPr>
        </p:nvSpPr>
        <p:spPr/>
        <p:txBody>
          <a:bodyPr/>
          <a:lstStyle/>
          <a:p>
            <a:fld id="{AFE3B80E-16FB-5147-84AD-5036D4EA0A38}" type="slidenum">
              <a:rPr lang="en-US" smtClean="0"/>
              <a:t>71</a:t>
            </a:fld>
            <a:endParaRPr lang="en-US"/>
          </a:p>
        </p:txBody>
      </p:sp>
    </p:spTree>
    <p:extLst>
      <p:ext uri="{BB962C8B-B14F-4D97-AF65-F5344CB8AC3E}">
        <p14:creationId xmlns:p14="http://schemas.microsoft.com/office/powerpoint/2010/main" val="28770228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D6232-BB68-F1EF-8B85-B5C1B09AAE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0913C2-6959-F3D5-9006-B0F95E163E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1A7797-C401-9C32-BAE5-23A2C58715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F99C2A9-D75B-6D07-717B-BDE5819C4BDD}"/>
              </a:ext>
            </a:extLst>
          </p:cNvPr>
          <p:cNvSpPr>
            <a:spLocks noGrp="1"/>
          </p:cNvSpPr>
          <p:nvPr>
            <p:ph type="sldNum" sz="quarter" idx="5"/>
          </p:nvPr>
        </p:nvSpPr>
        <p:spPr/>
        <p:txBody>
          <a:bodyPr/>
          <a:lstStyle/>
          <a:p>
            <a:fld id="{AFE3B80E-16FB-5147-84AD-5036D4EA0A38}" type="slidenum">
              <a:rPr lang="en-US" smtClean="0"/>
              <a:t>72</a:t>
            </a:fld>
            <a:endParaRPr lang="en-US"/>
          </a:p>
        </p:txBody>
      </p:sp>
    </p:spTree>
    <p:extLst>
      <p:ext uri="{BB962C8B-B14F-4D97-AF65-F5344CB8AC3E}">
        <p14:creationId xmlns:p14="http://schemas.microsoft.com/office/powerpoint/2010/main" val="9620933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73</a:t>
            </a:fld>
            <a:endParaRPr lang="en-US"/>
          </a:p>
        </p:txBody>
      </p:sp>
    </p:spTree>
    <p:extLst>
      <p:ext uri="{BB962C8B-B14F-4D97-AF65-F5344CB8AC3E}">
        <p14:creationId xmlns:p14="http://schemas.microsoft.com/office/powerpoint/2010/main" val="37737388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486A7-EDE5-67AC-33E6-E608439B6B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7935A5-F8A5-2D3A-0A37-66F695B166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4CE96A-B19D-55A8-98CE-3C6D735D51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77E961A-C355-224C-FBF4-E2794F2BB782}"/>
              </a:ext>
            </a:extLst>
          </p:cNvPr>
          <p:cNvSpPr>
            <a:spLocks noGrp="1"/>
          </p:cNvSpPr>
          <p:nvPr>
            <p:ph type="sldNum" sz="quarter" idx="5"/>
          </p:nvPr>
        </p:nvSpPr>
        <p:spPr/>
        <p:txBody>
          <a:bodyPr/>
          <a:lstStyle/>
          <a:p>
            <a:fld id="{AFE3B80E-16FB-5147-84AD-5036D4EA0A38}" type="slidenum">
              <a:rPr lang="en-US" smtClean="0"/>
              <a:t>74</a:t>
            </a:fld>
            <a:endParaRPr lang="en-US"/>
          </a:p>
        </p:txBody>
      </p:sp>
    </p:spTree>
    <p:extLst>
      <p:ext uri="{BB962C8B-B14F-4D97-AF65-F5344CB8AC3E}">
        <p14:creationId xmlns:p14="http://schemas.microsoft.com/office/powerpoint/2010/main" val="27831432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2B346-1F4E-69CF-9994-08F840F606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9D852F-AA24-A069-73C7-A3390682FE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BCB81E-C91C-8F3C-8342-D92785F4EBE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E9DCFA3-EE3C-1A5E-64EE-EF6461580DC5}"/>
              </a:ext>
            </a:extLst>
          </p:cNvPr>
          <p:cNvSpPr>
            <a:spLocks noGrp="1"/>
          </p:cNvSpPr>
          <p:nvPr>
            <p:ph type="sldNum" sz="quarter" idx="5"/>
          </p:nvPr>
        </p:nvSpPr>
        <p:spPr/>
        <p:txBody>
          <a:bodyPr/>
          <a:lstStyle/>
          <a:p>
            <a:fld id="{AFE3B80E-16FB-5147-84AD-5036D4EA0A38}" type="slidenum">
              <a:rPr lang="en-US" smtClean="0"/>
              <a:t>75</a:t>
            </a:fld>
            <a:endParaRPr lang="en-US"/>
          </a:p>
        </p:txBody>
      </p:sp>
    </p:spTree>
    <p:extLst>
      <p:ext uri="{BB962C8B-B14F-4D97-AF65-F5344CB8AC3E}">
        <p14:creationId xmlns:p14="http://schemas.microsoft.com/office/powerpoint/2010/main" val="15076736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76</a:t>
            </a:fld>
            <a:endParaRPr lang="en-US"/>
          </a:p>
        </p:txBody>
      </p:sp>
    </p:spTree>
    <p:extLst>
      <p:ext uri="{BB962C8B-B14F-4D97-AF65-F5344CB8AC3E}">
        <p14:creationId xmlns:p14="http://schemas.microsoft.com/office/powerpoint/2010/main" val="12360822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CF9F8-8BCD-F0D5-B1A6-C714E20942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603675-53BF-CC15-7869-DE37B8F700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C9472D-5248-3AF3-6668-2CEB5965506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7D82C6-AEBA-000B-F7CF-7F39295A63EB}"/>
              </a:ext>
            </a:extLst>
          </p:cNvPr>
          <p:cNvSpPr>
            <a:spLocks noGrp="1"/>
          </p:cNvSpPr>
          <p:nvPr>
            <p:ph type="sldNum" sz="quarter" idx="5"/>
          </p:nvPr>
        </p:nvSpPr>
        <p:spPr/>
        <p:txBody>
          <a:bodyPr/>
          <a:lstStyle/>
          <a:p>
            <a:fld id="{AFE3B80E-16FB-5147-84AD-5036D4EA0A38}" type="slidenum">
              <a:rPr lang="en-US" smtClean="0"/>
              <a:t>77</a:t>
            </a:fld>
            <a:endParaRPr lang="en-US"/>
          </a:p>
        </p:txBody>
      </p:sp>
    </p:spTree>
    <p:extLst>
      <p:ext uri="{BB962C8B-B14F-4D97-AF65-F5344CB8AC3E}">
        <p14:creationId xmlns:p14="http://schemas.microsoft.com/office/powerpoint/2010/main" val="39659301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CB21C-5E67-59AA-777B-063F9D04E1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A6E754-FB40-F7DB-ED33-9D57358BE5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547AF9-61E2-9BA2-F4D2-F2C337B0196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81F3331-8544-F919-9DCD-33C3A431FE4D}"/>
              </a:ext>
            </a:extLst>
          </p:cNvPr>
          <p:cNvSpPr>
            <a:spLocks noGrp="1"/>
          </p:cNvSpPr>
          <p:nvPr>
            <p:ph type="sldNum" sz="quarter" idx="5"/>
          </p:nvPr>
        </p:nvSpPr>
        <p:spPr/>
        <p:txBody>
          <a:bodyPr/>
          <a:lstStyle/>
          <a:p>
            <a:fld id="{A8C508D1-CDDD-6445-AC0B-42415DA4AB68}" type="slidenum">
              <a:rPr lang="en-US" smtClean="0"/>
              <a:t>87</a:t>
            </a:fld>
            <a:endParaRPr lang="en-US"/>
          </a:p>
        </p:txBody>
      </p:sp>
    </p:spTree>
    <p:extLst>
      <p:ext uri="{BB962C8B-B14F-4D97-AF65-F5344CB8AC3E}">
        <p14:creationId xmlns:p14="http://schemas.microsoft.com/office/powerpoint/2010/main" val="1979848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96719-6BE3-BB12-6A05-F7D2FB5648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424D01-4BAC-A182-50B1-6AF181D4F2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43C76A-9E81-4CEB-8A19-1724313DD15A}"/>
              </a:ext>
            </a:extLst>
          </p:cNvPr>
          <p:cNvSpPr>
            <a:spLocks noGrp="1"/>
          </p:cNvSpPr>
          <p:nvPr>
            <p:ph type="body" idx="1"/>
          </p:nvPr>
        </p:nvSpPr>
        <p:spPr/>
        <p:txBody>
          <a:bodyPr/>
          <a:lstStyle/>
          <a:p>
            <a:endParaRPr lang="en-US" b="0" i="0" u="none" strike="noStrike" dirty="0">
              <a:solidFill>
                <a:srgbClr val="1F1F1F"/>
              </a:solidFill>
              <a:effectLst/>
              <a:latin typeface="Google Sans"/>
            </a:endParaRPr>
          </a:p>
          <a:p>
            <a:r>
              <a:rPr lang="en-US" b="0" i="0" u="none" strike="noStrike" dirty="0">
                <a:solidFill>
                  <a:srgbClr val="1F1F1F"/>
                </a:solidFill>
                <a:effectLst/>
                <a:latin typeface="Google Sans"/>
              </a:rPr>
              <a:t>Dracunculiasis, also known as Guinea worm disease (GWD), is </a:t>
            </a:r>
            <a:r>
              <a:rPr lang="en-US" b="0" i="0" u="none" strike="noStrike" dirty="0">
                <a:solidFill>
                  <a:srgbClr val="040C28"/>
                </a:solidFill>
                <a:effectLst/>
                <a:latin typeface="Google Sans"/>
              </a:rPr>
              <a:t>an infection caused by the parasite Dracunculus medinensis</a:t>
            </a:r>
            <a:r>
              <a:rPr lang="en-US" b="0" i="0" u="none" strike="noStrike" dirty="0">
                <a:solidFill>
                  <a:srgbClr val="1F1F1F"/>
                </a:solidFill>
                <a:effectLst/>
                <a:latin typeface="Google Sans"/>
              </a:rPr>
              <a:t>. GWD is a neglected tropical disease (NTD) transmitted to people mostly by consuming unsafe water.</a:t>
            </a:r>
          </a:p>
          <a:p>
            <a:endParaRPr lang="en-US" b="0" i="0" u="none" strike="noStrike" dirty="0">
              <a:solidFill>
                <a:srgbClr val="1F1F1F"/>
              </a:solidFill>
              <a:effectLst/>
              <a:latin typeface="Google Sans"/>
            </a:endParaRPr>
          </a:p>
          <a:p>
            <a:r>
              <a:rPr lang="en-US" b="0" i="0" u="none" strike="noStrike" dirty="0">
                <a:solidFill>
                  <a:srgbClr val="1F1F1F"/>
                </a:solidFill>
                <a:effectLst/>
                <a:latin typeface="Google Sans"/>
              </a:rPr>
              <a:t>Echinococcosis is a parasitic disease that occurs in two main forms in humans: cystic echinococcosis (also known as </a:t>
            </a:r>
            <a:r>
              <a:rPr lang="en-US" b="0" i="0" u="none" strike="noStrike" dirty="0" err="1">
                <a:solidFill>
                  <a:srgbClr val="1F1F1F"/>
                </a:solidFill>
                <a:effectLst/>
                <a:latin typeface="Google Sans"/>
              </a:rPr>
              <a:t>hydatidosis</a:t>
            </a:r>
            <a:r>
              <a:rPr lang="en-US" b="0" i="0" u="none" strike="noStrike" dirty="0">
                <a:solidFill>
                  <a:srgbClr val="1F1F1F"/>
                </a:solidFill>
                <a:effectLst/>
                <a:latin typeface="Google Sans"/>
              </a:rPr>
              <a:t>) and alveolar echinococcosis, caused by the tapeworms Echinococcus </a:t>
            </a:r>
            <a:r>
              <a:rPr lang="en-US" b="0" i="0" u="none" strike="noStrike" dirty="0" err="1">
                <a:solidFill>
                  <a:srgbClr val="1F1F1F"/>
                </a:solidFill>
                <a:effectLst/>
                <a:latin typeface="Google Sans"/>
              </a:rPr>
              <a:t>granulosus</a:t>
            </a:r>
            <a:r>
              <a:rPr lang="en-US" b="0" i="0" u="none" strike="noStrike" dirty="0">
                <a:solidFill>
                  <a:srgbClr val="1F1F1F"/>
                </a:solidFill>
                <a:effectLst/>
                <a:latin typeface="Google Sans"/>
              </a:rPr>
              <a:t> and Echinococcus </a:t>
            </a:r>
            <a:r>
              <a:rPr lang="en-US" b="0" i="0" u="none" strike="noStrike" dirty="0" err="1">
                <a:solidFill>
                  <a:srgbClr val="1F1F1F"/>
                </a:solidFill>
                <a:effectLst/>
                <a:latin typeface="Google Sans"/>
              </a:rPr>
              <a:t>multilocularis</a:t>
            </a:r>
            <a:r>
              <a:rPr lang="en-US" b="0" i="0" u="none" strike="noStrike" dirty="0">
                <a:solidFill>
                  <a:srgbClr val="1F1F1F"/>
                </a:solidFill>
                <a:effectLst/>
                <a:latin typeface="Google Sans"/>
              </a:rPr>
              <a:t>, respectively.</a:t>
            </a:r>
          </a:p>
          <a:p>
            <a:endParaRPr lang="en-US" b="0" i="0" u="none" strike="noStrike" dirty="0">
              <a:solidFill>
                <a:srgbClr val="1F1F1F"/>
              </a:solidFill>
              <a:effectLst/>
              <a:latin typeface="Google Sans"/>
            </a:endParaRPr>
          </a:p>
          <a:p>
            <a:r>
              <a:rPr lang="en-US" b="0" i="0" u="none" strike="noStrike" dirty="0">
                <a:solidFill>
                  <a:srgbClr val="1F1F1F"/>
                </a:solidFill>
                <a:effectLst/>
                <a:latin typeface="Google Sans"/>
              </a:rPr>
              <a:t>Foodborne trematodes are </a:t>
            </a:r>
            <a:r>
              <a:rPr lang="en-US" b="0" i="0" u="none" strike="noStrike" dirty="0">
                <a:solidFill>
                  <a:srgbClr val="040C28"/>
                </a:solidFill>
                <a:effectLst/>
                <a:latin typeface="Google Sans"/>
              </a:rPr>
              <a:t>a group of diseases that include the parasites Clonorchis, Opisthorchis, Fasciola and </a:t>
            </a:r>
            <a:r>
              <a:rPr lang="en-US" b="0" i="0" u="none" strike="noStrike" dirty="0" err="1">
                <a:solidFill>
                  <a:srgbClr val="040C28"/>
                </a:solidFill>
                <a:effectLst/>
                <a:latin typeface="Google Sans"/>
              </a:rPr>
              <a:t>Paragonimus</a:t>
            </a:r>
            <a:r>
              <a:rPr lang="en-US" b="0" i="0" u="none" strike="noStrike" dirty="0">
                <a:solidFill>
                  <a:srgbClr val="1F1F1F"/>
                </a:solidFill>
                <a:effectLst/>
                <a:latin typeface="Google Sans"/>
              </a:rPr>
              <a:t>. These parasitic flukes have a complex life cycle involving diverse definitive hosts and one or two intermediate hosts.</a:t>
            </a:r>
          </a:p>
          <a:p>
            <a:endParaRPr lang="en-US" b="0" i="0" u="none" strike="noStrike" dirty="0">
              <a:solidFill>
                <a:srgbClr val="1F1F1F"/>
              </a:solidFill>
              <a:effectLst/>
              <a:latin typeface="Google Sans"/>
            </a:endParaRPr>
          </a:p>
          <a:p>
            <a:r>
              <a:rPr lang="en-US" b="0" i="0" u="none" strike="noStrike" dirty="0">
                <a:solidFill>
                  <a:srgbClr val="1F1F1F"/>
                </a:solidFill>
                <a:effectLst/>
                <a:latin typeface="Google Sans"/>
              </a:rPr>
              <a:t>Mycetoma is </a:t>
            </a:r>
            <a:r>
              <a:rPr lang="en-US" b="0" i="0" u="none" strike="noStrike" dirty="0">
                <a:solidFill>
                  <a:srgbClr val="040C28"/>
                </a:solidFill>
                <a:effectLst/>
                <a:latin typeface="Google Sans"/>
              </a:rPr>
              <a:t>a disease caused by certain types of bacteria and fungi found in soil, plant matter, and water</a:t>
            </a:r>
            <a:r>
              <a:rPr lang="en-US" b="0" i="0" u="none" strike="noStrike" dirty="0">
                <a:solidFill>
                  <a:srgbClr val="1F1F1F"/>
                </a:solidFill>
                <a:effectLst/>
                <a:latin typeface="Google Sans"/>
              </a:rPr>
              <a:t>. These bacteria and fungi may enter the body through a break in the skin, often on a person's foot. Mycetoma causes painless masses underneath the skin.</a:t>
            </a:r>
          </a:p>
          <a:p>
            <a:endParaRPr lang="en-US" b="0" i="0" u="none" strike="noStrike" dirty="0">
              <a:solidFill>
                <a:srgbClr val="1F1F1F"/>
              </a:solidFill>
              <a:effectLst/>
              <a:latin typeface="Google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C4245"/>
                </a:solidFill>
                <a:effectLst/>
                <a:latin typeface="Noto Sans" panose="020B0502040504020204" pitchFamily="34" charset="0"/>
              </a:rPr>
              <a:t>Noma is a severe gangrenous disease of the mouth and face. Its pathogenesis is linked with non-specific polymicrobial organisms and a range of modifiable risk factors and underlying social determinants shared with other neglected tropical diseases (NTDs).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3C4245"/>
              </a:solidFill>
              <a:effectLst/>
              <a:latin typeface="Noto Sans" panose="020B050204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F1F1F"/>
                </a:solidFill>
                <a:effectLst/>
                <a:latin typeface="Google Sans"/>
              </a:rPr>
              <a:t>Onchocerciasis is </a:t>
            </a:r>
            <a:r>
              <a:rPr lang="en-US" b="0" i="0" u="none" strike="noStrike" dirty="0">
                <a:solidFill>
                  <a:srgbClr val="040C28"/>
                </a:solidFill>
                <a:effectLst/>
                <a:latin typeface="Google Sans"/>
              </a:rPr>
              <a:t>an eye and skin disease</a:t>
            </a:r>
            <a:r>
              <a:rPr lang="en-US" b="0" i="0" u="none" strike="noStrike" dirty="0">
                <a:solidFill>
                  <a:srgbClr val="1F1F1F"/>
                </a:solidFill>
                <a:effectLst/>
                <a:latin typeface="Google Sans"/>
              </a:rPr>
              <a:t>. Symptoms are caused by the microfilariae, which move around the human body in the subcutaneous tissue and induce intense inflammatory responses when they die. Infected people may show symptoms such as severe itching and various skin changes.</a:t>
            </a:r>
            <a:endParaRPr lang="en-US" b="0" i="0" u="none" strike="noStrike" dirty="0">
              <a:solidFill>
                <a:srgbClr val="3C4245"/>
              </a:solidFill>
              <a:effectLst/>
              <a:latin typeface="Noto Sans" panose="020B0502040504020204" pitchFamily="34" charset="0"/>
            </a:endParaRPr>
          </a:p>
          <a:p>
            <a:endParaRPr lang="en-US" b="0" i="0" u="none" strike="noStrike" dirty="0">
              <a:solidFill>
                <a:srgbClr val="1F1F1F"/>
              </a:solidFill>
              <a:effectLst/>
              <a:latin typeface="Google Sans"/>
            </a:endParaRPr>
          </a:p>
          <a:p>
            <a:r>
              <a:rPr lang="en-US" b="0" i="0" u="none" strike="noStrike" dirty="0">
                <a:solidFill>
                  <a:srgbClr val="474747"/>
                </a:solidFill>
                <a:effectLst/>
                <a:latin typeface="Google Sans"/>
              </a:rPr>
              <a:t> Snakebite envenoming is </a:t>
            </a:r>
            <a:r>
              <a:rPr lang="en-US" b="0" i="0" u="none" strike="noStrike" dirty="0">
                <a:solidFill>
                  <a:srgbClr val="040C28"/>
                </a:solidFill>
                <a:effectLst/>
                <a:latin typeface="Google Sans"/>
              </a:rPr>
              <a:t>a potentially life-threatening disease caused by toxins in the bite of a venomous snake</a:t>
            </a:r>
            <a:r>
              <a:rPr lang="en-US" b="0" i="0" u="none" strike="noStrike" dirty="0">
                <a:solidFill>
                  <a:srgbClr val="474747"/>
                </a:solidFill>
                <a:effectLst/>
                <a:latin typeface="Google Sans"/>
              </a:rPr>
              <a:t>. Envenoming can also be caused by having venom sprayed into the eyes by certain species of snakes that have the ability to spit venom as a </a:t>
            </a:r>
            <a:r>
              <a:rPr lang="en-US" b="0" i="0" u="none" strike="noStrike" dirty="0" err="1">
                <a:solidFill>
                  <a:srgbClr val="474747"/>
                </a:solidFill>
                <a:effectLst/>
                <a:latin typeface="Google Sans"/>
              </a:rPr>
              <a:t>defence</a:t>
            </a:r>
            <a:r>
              <a:rPr lang="en-US" b="0" i="0" u="none" strike="noStrike" dirty="0">
                <a:solidFill>
                  <a:srgbClr val="474747"/>
                </a:solidFill>
                <a:effectLst/>
                <a:latin typeface="Google Sans"/>
              </a:rPr>
              <a:t> measure.</a:t>
            </a:r>
          </a:p>
          <a:p>
            <a:endParaRPr lang="en-US" b="0" i="0" u="none" strike="noStrike" dirty="0">
              <a:solidFill>
                <a:srgbClr val="474747"/>
              </a:solidFill>
              <a:effectLst/>
              <a:latin typeface="Google Sans"/>
            </a:endParaRPr>
          </a:p>
          <a:p>
            <a:r>
              <a:rPr lang="en-US" b="0" i="0" u="none" strike="noStrike" dirty="0">
                <a:solidFill>
                  <a:srgbClr val="1F1F1F"/>
                </a:solidFill>
                <a:effectLst/>
                <a:latin typeface="Google Sans"/>
              </a:rPr>
              <a:t>Taeniasis and cysticercosis are </a:t>
            </a:r>
            <a:r>
              <a:rPr lang="en-US" b="0" i="0" u="none" strike="noStrike" dirty="0">
                <a:solidFill>
                  <a:srgbClr val="040C28"/>
                </a:solidFill>
                <a:effectLst/>
                <a:latin typeface="Google Sans"/>
              </a:rPr>
              <a:t>diseases of humans caused by a tapeworm (Taenia </a:t>
            </a:r>
            <a:r>
              <a:rPr lang="en-US" b="0" i="0" u="none" strike="noStrike" dirty="0" err="1">
                <a:solidFill>
                  <a:srgbClr val="040C28"/>
                </a:solidFill>
                <a:effectLst/>
                <a:latin typeface="Google Sans"/>
              </a:rPr>
              <a:t>solium</a:t>
            </a:r>
            <a:r>
              <a:rPr lang="en-US" b="0" i="0" u="none" strike="noStrike" dirty="0">
                <a:solidFill>
                  <a:srgbClr val="040C28"/>
                </a:solidFill>
                <a:effectLst/>
                <a:latin typeface="Google Sans"/>
              </a:rPr>
              <a:t>) that normally infects pigs</a:t>
            </a:r>
            <a:r>
              <a:rPr lang="en-US" b="0" i="0" u="none" strike="noStrike" dirty="0">
                <a:solidFill>
                  <a:srgbClr val="1F1F1F"/>
                </a:solidFill>
                <a:effectLst/>
                <a:latin typeface="Google Sans"/>
              </a:rPr>
              <a:t>. Taeniasis is an intestinal infection with the adult stage of the tapeworm. Cysticercosis is a tissue infection with the larval stage cysts of the tapeworm.</a:t>
            </a:r>
            <a:endParaRPr lang="en-US" b="0" i="0" u="none" strike="noStrike" dirty="0">
              <a:solidFill>
                <a:srgbClr val="474747"/>
              </a:solidFill>
              <a:effectLst/>
              <a:latin typeface="Google Sans"/>
            </a:endParaRPr>
          </a:p>
          <a:p>
            <a:endParaRPr lang="en-US" b="0" i="0" u="none" strike="noStrike" dirty="0">
              <a:solidFill>
                <a:srgbClr val="474747"/>
              </a:solidFill>
              <a:effectLst/>
              <a:latin typeface="Google Sans"/>
            </a:endParaRPr>
          </a:p>
          <a:p>
            <a:r>
              <a:rPr lang="en-US" b="0" i="0" u="none" strike="noStrike" dirty="0">
                <a:solidFill>
                  <a:srgbClr val="1F1F1F"/>
                </a:solidFill>
                <a:effectLst/>
                <a:latin typeface="Google Sans"/>
              </a:rPr>
              <a:t>Trachoma is </a:t>
            </a:r>
            <a:r>
              <a:rPr lang="en-US" b="0" i="0" u="none" strike="noStrike" dirty="0">
                <a:solidFill>
                  <a:srgbClr val="040C28"/>
                </a:solidFill>
                <a:effectLst/>
                <a:latin typeface="Google Sans"/>
              </a:rPr>
              <a:t>a disease of the eye caused by infection with the bacterium Chlamydia trachomatis</a:t>
            </a:r>
            <a:r>
              <a:rPr lang="en-US" b="0" i="0" u="none" strike="noStrike" dirty="0">
                <a:solidFill>
                  <a:srgbClr val="1F1F1F"/>
                </a:solidFill>
                <a:effectLst/>
                <a:latin typeface="Google Sans"/>
              </a:rPr>
              <a:t>.</a:t>
            </a:r>
          </a:p>
          <a:p>
            <a:endParaRPr lang="en-US" b="0" i="0" u="none" strike="noStrike" dirty="0">
              <a:solidFill>
                <a:srgbClr val="1F1F1F"/>
              </a:solidFill>
              <a:effectLst/>
              <a:latin typeface="Google Sans"/>
            </a:endParaRPr>
          </a:p>
          <a:p>
            <a:r>
              <a:rPr lang="en-US" b="0" i="0" u="none" strike="noStrike" dirty="0">
                <a:solidFill>
                  <a:srgbClr val="1F1F1F"/>
                </a:solidFill>
                <a:effectLst/>
                <a:latin typeface="Google Sans"/>
              </a:rPr>
              <a:t>Yaws is a </a:t>
            </a:r>
            <a:r>
              <a:rPr lang="en-US" b="0" i="0" u="none" strike="noStrike" dirty="0">
                <a:solidFill>
                  <a:srgbClr val="040C28"/>
                </a:solidFill>
                <a:effectLst/>
                <a:latin typeface="Google Sans"/>
              </a:rPr>
              <a:t>chronic skin infection characterized by </a:t>
            </a:r>
            <a:r>
              <a:rPr lang="en-US" b="0" i="0" u="none" strike="noStrike" dirty="0" err="1">
                <a:solidFill>
                  <a:srgbClr val="040C28"/>
                </a:solidFill>
                <a:effectLst/>
                <a:latin typeface="Google Sans"/>
              </a:rPr>
              <a:t>papillomas</a:t>
            </a:r>
            <a:r>
              <a:rPr lang="en-US" b="0" i="0" u="none" strike="noStrike" dirty="0">
                <a:solidFill>
                  <a:srgbClr val="040C28"/>
                </a:solidFill>
                <a:effectLst/>
                <a:latin typeface="Google Sans"/>
              </a:rPr>
              <a:t> (noncancerous lumps) and ulcers</a:t>
            </a:r>
            <a:r>
              <a:rPr lang="en-US" b="0" i="0" u="none" strike="noStrike" dirty="0">
                <a:solidFill>
                  <a:srgbClr val="1F1F1F"/>
                </a:solidFill>
                <a:effectLst/>
                <a:latin typeface="Google Sans"/>
              </a:rPr>
              <a:t>. It is caused by the bacterium Treponema pallidum subspecies </a:t>
            </a:r>
            <a:r>
              <a:rPr lang="en-US" b="0" i="0" u="none" strike="noStrike" dirty="0" err="1">
                <a:solidFill>
                  <a:srgbClr val="1F1F1F"/>
                </a:solidFill>
                <a:effectLst/>
                <a:latin typeface="Google Sans"/>
              </a:rPr>
              <a:t>pertenue</a:t>
            </a:r>
            <a:r>
              <a:rPr lang="en-US" b="0" i="0" u="none" strike="noStrike" dirty="0">
                <a:solidFill>
                  <a:srgbClr val="1F1F1F"/>
                </a:solidFill>
                <a:effectLst/>
                <a:latin typeface="Google Sans"/>
              </a:rPr>
              <a:t>, which belongs to the same group of bacteria that causes venereal syphilis.</a:t>
            </a:r>
            <a:endParaRPr lang="en-US" dirty="0"/>
          </a:p>
        </p:txBody>
      </p:sp>
      <p:sp>
        <p:nvSpPr>
          <p:cNvPr id="4" name="Slide Number Placeholder 3">
            <a:extLst>
              <a:ext uri="{FF2B5EF4-FFF2-40B4-BE49-F238E27FC236}">
                <a16:creationId xmlns:a16="http://schemas.microsoft.com/office/drawing/2014/main" id="{A9B65DC0-6662-042A-C4BE-FB99ECD10CA4}"/>
              </a:ext>
            </a:extLst>
          </p:cNvPr>
          <p:cNvSpPr>
            <a:spLocks noGrp="1"/>
          </p:cNvSpPr>
          <p:nvPr>
            <p:ph type="sldNum" sz="quarter" idx="5"/>
          </p:nvPr>
        </p:nvSpPr>
        <p:spPr/>
        <p:txBody>
          <a:bodyPr/>
          <a:lstStyle/>
          <a:p>
            <a:fld id="{821DA5C5-60F3-3D4F-85B7-720227B5F48A}" type="slidenum">
              <a:rPr lang="en-US" smtClean="0"/>
              <a:t>23</a:t>
            </a:fld>
            <a:endParaRPr lang="en-US"/>
          </a:p>
        </p:txBody>
      </p:sp>
    </p:spTree>
    <p:extLst>
      <p:ext uri="{BB962C8B-B14F-4D97-AF65-F5344CB8AC3E}">
        <p14:creationId xmlns:p14="http://schemas.microsoft.com/office/powerpoint/2010/main" val="35706164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5654E-D83A-F334-A4BB-9A1AB8E383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023077-413B-CB64-1D36-E012B3B4E4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0769A8-EE09-A515-04B4-B882942E77E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BD126F0-3C44-E76D-6A55-098D27F6332C}"/>
              </a:ext>
            </a:extLst>
          </p:cNvPr>
          <p:cNvSpPr>
            <a:spLocks noGrp="1"/>
          </p:cNvSpPr>
          <p:nvPr>
            <p:ph type="sldNum" sz="quarter" idx="5"/>
          </p:nvPr>
        </p:nvSpPr>
        <p:spPr/>
        <p:txBody>
          <a:bodyPr/>
          <a:lstStyle/>
          <a:p>
            <a:fld id="{A8C508D1-CDDD-6445-AC0B-42415DA4AB68}" type="slidenum">
              <a:rPr lang="en-US" smtClean="0"/>
              <a:t>88</a:t>
            </a:fld>
            <a:endParaRPr lang="en-US"/>
          </a:p>
        </p:txBody>
      </p:sp>
    </p:spTree>
    <p:extLst>
      <p:ext uri="{BB962C8B-B14F-4D97-AF65-F5344CB8AC3E}">
        <p14:creationId xmlns:p14="http://schemas.microsoft.com/office/powerpoint/2010/main" val="40416604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978C9-BF1B-2423-DD3A-99BA1773F6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BB5285-AE55-5C86-3FEA-2491D1BBAB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82C33A-CDD3-5866-E678-D0F0BCA435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932DC48-F3D9-4949-7AD2-A48CC2FC6339}"/>
              </a:ext>
            </a:extLst>
          </p:cNvPr>
          <p:cNvSpPr>
            <a:spLocks noGrp="1"/>
          </p:cNvSpPr>
          <p:nvPr>
            <p:ph type="sldNum" sz="quarter" idx="5"/>
          </p:nvPr>
        </p:nvSpPr>
        <p:spPr/>
        <p:txBody>
          <a:bodyPr/>
          <a:lstStyle/>
          <a:p>
            <a:fld id="{A8C508D1-CDDD-6445-AC0B-42415DA4AB68}" type="slidenum">
              <a:rPr lang="en-US" smtClean="0"/>
              <a:t>89</a:t>
            </a:fld>
            <a:endParaRPr lang="en-US"/>
          </a:p>
        </p:txBody>
      </p:sp>
    </p:spTree>
    <p:extLst>
      <p:ext uri="{BB962C8B-B14F-4D97-AF65-F5344CB8AC3E}">
        <p14:creationId xmlns:p14="http://schemas.microsoft.com/office/powerpoint/2010/main" val="123791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25</a:t>
            </a:fld>
            <a:endParaRPr lang="en-US"/>
          </a:p>
        </p:txBody>
      </p:sp>
    </p:spTree>
    <p:extLst>
      <p:ext uri="{BB962C8B-B14F-4D97-AF65-F5344CB8AC3E}">
        <p14:creationId xmlns:p14="http://schemas.microsoft.com/office/powerpoint/2010/main" val="3388348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26</a:t>
            </a:fld>
            <a:endParaRPr lang="en-US"/>
          </a:p>
        </p:txBody>
      </p:sp>
    </p:spTree>
    <p:extLst>
      <p:ext uri="{BB962C8B-B14F-4D97-AF65-F5344CB8AC3E}">
        <p14:creationId xmlns:p14="http://schemas.microsoft.com/office/powerpoint/2010/main" val="3906889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27</a:t>
            </a:fld>
            <a:endParaRPr lang="en-US"/>
          </a:p>
        </p:txBody>
      </p:sp>
    </p:spTree>
    <p:extLst>
      <p:ext uri="{BB962C8B-B14F-4D97-AF65-F5344CB8AC3E}">
        <p14:creationId xmlns:p14="http://schemas.microsoft.com/office/powerpoint/2010/main" val="1795569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28</a:t>
            </a:fld>
            <a:endParaRPr lang="en-US"/>
          </a:p>
        </p:txBody>
      </p:sp>
    </p:spTree>
    <p:extLst>
      <p:ext uri="{BB962C8B-B14F-4D97-AF65-F5344CB8AC3E}">
        <p14:creationId xmlns:p14="http://schemas.microsoft.com/office/powerpoint/2010/main" val="2601371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A08DFB9-B33D-264F-97F7-EB53E534371D}" type="datetimeFigureOut">
              <a:rPr lang="en-US" smtClean="0"/>
              <a:t>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5372F2-D053-2545-85D5-A36F7ED666F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08DFB9-B33D-264F-97F7-EB53E534371D}" type="datetimeFigureOut">
              <a:rPr lang="en-US" smtClean="0"/>
              <a:t>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5372F2-D053-2545-85D5-A36F7ED666F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08DFB9-B33D-264F-97F7-EB53E534371D}" type="datetimeFigureOut">
              <a:rPr lang="en-US" smtClean="0"/>
              <a:t>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5372F2-D053-2545-85D5-A36F7ED666F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08DFB9-B33D-264F-97F7-EB53E534371D}" type="datetimeFigureOut">
              <a:rPr lang="en-US" smtClean="0"/>
              <a:t>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5372F2-D053-2545-85D5-A36F7ED666F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08DFB9-B33D-264F-97F7-EB53E534371D}" type="datetimeFigureOut">
              <a:rPr lang="en-US" smtClean="0"/>
              <a:t>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5372F2-D053-2545-85D5-A36F7ED666F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A08DFB9-B33D-264F-97F7-EB53E534371D}" type="datetimeFigureOut">
              <a:rPr lang="en-US" smtClean="0"/>
              <a:t>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5372F2-D053-2545-85D5-A36F7ED666F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A08DFB9-B33D-264F-97F7-EB53E534371D}" type="datetimeFigureOut">
              <a:rPr lang="en-US" smtClean="0"/>
              <a:t>1/3/25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5372F2-D053-2545-85D5-A36F7ED666F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A08DFB9-B33D-264F-97F7-EB53E534371D}" type="datetimeFigureOut">
              <a:rPr lang="en-US" smtClean="0"/>
              <a:t>1/3/25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55372F2-D053-2545-85D5-A36F7ED666F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08DFB9-B33D-264F-97F7-EB53E534371D}" type="datetimeFigureOut">
              <a:rPr lang="en-US" smtClean="0"/>
              <a:t>1/3/25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55372F2-D053-2545-85D5-A36F7ED666F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08DFB9-B33D-264F-97F7-EB53E534371D}" type="datetimeFigureOut">
              <a:rPr lang="en-US" smtClean="0"/>
              <a:t>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5372F2-D053-2545-85D5-A36F7ED666F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08DFB9-B33D-264F-97F7-EB53E534371D}" type="datetimeFigureOut">
              <a:rPr lang="en-US" smtClean="0"/>
              <a:t>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5372F2-D053-2545-85D5-A36F7ED666F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08DFB9-B33D-264F-97F7-EB53E534371D}" type="datetimeFigureOut">
              <a:rPr lang="en-US" smtClean="0"/>
              <a:t>1/3/25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5372F2-D053-2545-85D5-A36F7ED666F0}" type="slidenum">
              <a:rPr lang="en-US" smtClean="0"/>
              <a:t>‹#›</a:t>
            </a:fld>
            <a:endParaRPr lang="en-US"/>
          </a:p>
        </p:txBody>
      </p:sp>
    </p:spTree>
    <p:extLst>
      <p:ext uri="{BB962C8B-B14F-4D97-AF65-F5344CB8AC3E}">
        <p14:creationId xmlns:p14="http://schemas.microsoft.com/office/powerpoint/2010/main" val="173553450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2.svg"/></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7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7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117.png"/><Relationship Id="rId4" Type="http://schemas.openxmlformats.org/officeDocument/2006/relationships/image" Target="../media/image116.png"/></Relationships>
</file>

<file path=ppt/slides/_rels/slide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5.png"/><Relationship Id="rId4" Type="http://schemas.openxmlformats.org/officeDocument/2006/relationships/image" Target="../media/image44.png"/></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5.png"/><Relationship Id="rId4" Type="http://schemas.openxmlformats.org/officeDocument/2006/relationships/image" Target="../media/image44.png"/></Relationships>
</file>

<file path=ppt/slides/_rels/slide7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7.png"/></Relationships>
</file>

<file path=ppt/slides/_rels/slide7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1.svg"/></Relationships>
</file>

<file path=ppt/slides/_rels/slide8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1.svg"/></Relationships>
</file>

<file path=ppt/slides/_rels/slide89.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515" y="996496"/>
            <a:ext cx="11908969" cy="1325563"/>
          </a:xfrm>
        </p:spPr>
        <p:txBody>
          <a:bodyPr>
            <a:normAutofit/>
          </a:bodyPr>
          <a:lstStyle/>
          <a:p>
            <a:r>
              <a:rPr lang="en-US" sz="3600" b="1" dirty="0">
                <a:solidFill>
                  <a:schemeClr val="bg1"/>
                </a:solidFill>
              </a:rPr>
              <a:t>Introduction to Infectious Diseases in a Global Health Setting</a:t>
            </a:r>
          </a:p>
        </p:txBody>
      </p:sp>
      <p:sp>
        <p:nvSpPr>
          <p:cNvPr id="4" name="Content Placeholder 3">
            <a:extLst>
              <a:ext uri="{FF2B5EF4-FFF2-40B4-BE49-F238E27FC236}">
                <a16:creationId xmlns:a16="http://schemas.microsoft.com/office/drawing/2014/main" id="{6B48A943-7ADA-0241-A157-78DF83A0FE16}"/>
              </a:ext>
            </a:extLst>
          </p:cNvPr>
          <p:cNvSpPr>
            <a:spLocks noGrp="1"/>
          </p:cNvSpPr>
          <p:nvPr>
            <p:ph idx="1"/>
          </p:nvPr>
        </p:nvSpPr>
        <p:spPr>
          <a:xfrm>
            <a:off x="546100" y="4406900"/>
            <a:ext cx="10807700" cy="1770063"/>
          </a:xfrm>
        </p:spPr>
        <p:txBody>
          <a:bodyPr>
            <a:normAutofit/>
          </a:bodyPr>
          <a:lstStyle/>
          <a:p>
            <a:pPr marL="0" indent="0">
              <a:buNone/>
            </a:pPr>
            <a:r>
              <a:rPr lang="en-US" dirty="0">
                <a:solidFill>
                  <a:schemeClr val="bg1"/>
                </a:solidFill>
              </a:rPr>
              <a:t>UChicago Center in Paris</a:t>
            </a:r>
          </a:p>
          <a:p>
            <a:pPr marL="0" indent="0">
              <a:buNone/>
            </a:pPr>
            <a:r>
              <a:rPr lang="en-US" dirty="0">
                <a:solidFill>
                  <a:schemeClr val="bg1"/>
                </a:solidFill>
              </a:rPr>
              <a:t>Paris, France</a:t>
            </a:r>
          </a:p>
          <a:p>
            <a:pPr marL="0" indent="0">
              <a:buNone/>
            </a:pPr>
            <a:r>
              <a:rPr lang="en-US" dirty="0">
                <a:solidFill>
                  <a:schemeClr val="bg1"/>
                </a:solidFill>
              </a:rPr>
              <a:t>January 2025</a:t>
            </a:r>
          </a:p>
        </p:txBody>
      </p:sp>
      <p:sp>
        <p:nvSpPr>
          <p:cNvPr id="5" name="Content Placeholder 3">
            <a:extLst>
              <a:ext uri="{FF2B5EF4-FFF2-40B4-BE49-F238E27FC236}">
                <a16:creationId xmlns:a16="http://schemas.microsoft.com/office/drawing/2014/main" id="{D0530C8A-66DC-F14A-8B05-F1DCFFF57F4E}"/>
              </a:ext>
            </a:extLst>
          </p:cNvPr>
          <p:cNvSpPr txBox="1">
            <a:spLocks/>
          </p:cNvSpPr>
          <p:nvPr/>
        </p:nvSpPr>
        <p:spPr>
          <a:xfrm>
            <a:off x="141515" y="261257"/>
            <a:ext cx="10515600" cy="9627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kern="0" dirty="0">
                <a:solidFill>
                  <a:schemeClr val="bg1"/>
                </a:solidFill>
                <a:effectLst/>
                <a:latin typeface="Arial" panose="020B0604020202020204" pitchFamily="34" charset="0"/>
                <a:ea typeface="Times New Roman" panose="02020603050405020304" pitchFamily="18" charset="0"/>
              </a:rPr>
              <a:t>BIOS27815: Infectious Diseases</a:t>
            </a:r>
            <a:endParaRPr lang="en-US" dirty="0">
              <a:solidFill>
                <a:schemeClr val="bg1"/>
              </a:solidFill>
            </a:endParaRPr>
          </a:p>
        </p:txBody>
      </p:sp>
    </p:spTree>
    <p:extLst>
      <p:ext uri="{BB962C8B-B14F-4D97-AF65-F5344CB8AC3E}">
        <p14:creationId xmlns:p14="http://schemas.microsoft.com/office/powerpoint/2010/main" val="1130038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DDBD0-EB5F-3F7B-B9BE-E9729E29B5B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D4937F-18B2-A661-59B7-0B2E4FFA31AB}"/>
              </a:ext>
            </a:extLst>
          </p:cNvPr>
          <p:cNvSpPr>
            <a:spLocks noGrp="1"/>
          </p:cNvSpPr>
          <p:nvPr>
            <p:ph idx="1"/>
          </p:nvPr>
        </p:nvSpPr>
        <p:spPr/>
        <p:txBody>
          <a:bodyPr>
            <a:normAutofit fontScale="92500" lnSpcReduction="10000"/>
          </a:bodyPr>
          <a:lstStyle/>
          <a:p>
            <a:pPr algn="l"/>
            <a:r>
              <a:rPr lang="en-US" b="0" i="0" u="none" strike="noStrike" dirty="0">
                <a:solidFill>
                  <a:srgbClr val="202122"/>
                </a:solidFill>
                <a:effectLst/>
                <a:latin typeface="Arial" panose="020B0604020202020204" pitchFamily="34" charset="0"/>
              </a:rPr>
              <a:t>the health of the populations in the worldwide context (WHO 2006)</a:t>
            </a:r>
          </a:p>
          <a:p>
            <a:pPr algn="l"/>
            <a:r>
              <a:rPr lang="en-US" dirty="0">
                <a:solidFill>
                  <a:srgbClr val="202122"/>
                </a:solidFill>
                <a:latin typeface="Arial" panose="020B0604020202020204" pitchFamily="34" charset="0"/>
              </a:rPr>
              <a:t>an</a:t>
            </a:r>
            <a:r>
              <a:rPr lang="en-US" b="0" i="0" u="none" strike="noStrike" dirty="0">
                <a:solidFill>
                  <a:srgbClr val="202122"/>
                </a:solidFill>
                <a:effectLst/>
                <a:latin typeface="Arial" panose="020B0604020202020204" pitchFamily="34" charset="0"/>
              </a:rPr>
              <a:t> area of study, research, and practice that places a priority on improving health and achieving equity in health for all people worldwide</a:t>
            </a:r>
          </a:p>
          <a:p>
            <a:pPr algn="l"/>
            <a:r>
              <a:rPr lang="en-US" dirty="0">
                <a:solidFill>
                  <a:srgbClr val="202122"/>
                </a:solidFill>
                <a:latin typeface="Arial" panose="020B0604020202020204" pitchFamily="34" charset="0"/>
              </a:rPr>
              <a:t>focus on </a:t>
            </a:r>
            <a:r>
              <a:rPr lang="en-US" b="0" i="0" u="none" strike="noStrike" dirty="0">
                <a:solidFill>
                  <a:srgbClr val="202122"/>
                </a:solidFill>
                <a:effectLst/>
                <a:latin typeface="Arial" panose="020B0604020202020204" pitchFamily="34" charset="0"/>
              </a:rPr>
              <a:t>problems that transcend national borders or have a global political and economic impact are often emphasized (reduction of disparities, protection against global threats)</a:t>
            </a:r>
          </a:p>
          <a:p>
            <a:pPr lvl="1"/>
            <a:r>
              <a:rPr lang="en-US" b="0" i="0" u="none" strike="noStrike" dirty="0">
                <a:solidFill>
                  <a:srgbClr val="202122"/>
                </a:solidFill>
                <a:effectLst/>
                <a:latin typeface="Arial" panose="020B0604020202020204" pitchFamily="34" charset="0"/>
              </a:rPr>
              <a:t>e.g. COVID (vaccination), polio eradication</a:t>
            </a:r>
          </a:p>
          <a:p>
            <a:pPr algn="l"/>
            <a:r>
              <a:rPr lang="en-US" b="0" i="0" u="none" strike="noStrike" dirty="0">
                <a:solidFill>
                  <a:srgbClr val="202122"/>
                </a:solidFill>
                <a:effectLst/>
                <a:latin typeface="Arial" panose="020B0604020202020204" pitchFamily="34" charset="0"/>
              </a:rPr>
              <a:t>Different from international health, the branch of public health focused on foreign aid efforts led by high </a:t>
            </a:r>
            <a:r>
              <a:rPr lang="en-US" dirty="0">
                <a:solidFill>
                  <a:srgbClr val="202122"/>
                </a:solidFill>
                <a:latin typeface="Arial" panose="020B0604020202020204" pitchFamily="34" charset="0"/>
              </a:rPr>
              <a:t>income countries to improve health improve health in low- and middle-income countries (LMICs)</a:t>
            </a:r>
            <a:endParaRPr lang="en-US" dirty="0"/>
          </a:p>
        </p:txBody>
      </p:sp>
      <p:sp>
        <p:nvSpPr>
          <p:cNvPr id="4" name="Rectangle 3">
            <a:extLst>
              <a:ext uri="{FF2B5EF4-FFF2-40B4-BE49-F238E27FC236}">
                <a16:creationId xmlns:a16="http://schemas.microsoft.com/office/drawing/2014/main" id="{FB9EC1DF-CE2D-D4E1-8780-FD232575AF85}"/>
              </a:ext>
            </a:extLst>
          </p:cNvPr>
          <p:cNvSpPr/>
          <p:nvPr/>
        </p:nvSpPr>
        <p:spPr>
          <a:xfrm>
            <a:off x="838200" y="4675031"/>
            <a:ext cx="10714149" cy="150193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985314C-5C3C-C327-D775-4643E91EF06D}"/>
              </a:ext>
            </a:extLst>
          </p:cNvPr>
          <p:cNvSpPr>
            <a:spLocks noGrp="1"/>
          </p:cNvSpPr>
          <p:nvPr>
            <p:ph type="title"/>
          </p:nvPr>
        </p:nvSpPr>
        <p:spPr>
          <a:xfrm>
            <a:off x="838200" y="365125"/>
            <a:ext cx="10515600" cy="1325563"/>
          </a:xfrm>
        </p:spPr>
        <p:txBody>
          <a:bodyPr/>
          <a:lstStyle/>
          <a:p>
            <a:r>
              <a:rPr lang="en-US" dirty="0">
                <a:solidFill>
                  <a:schemeClr val="bg1"/>
                </a:solidFill>
              </a:rPr>
              <a:t>What is </a:t>
            </a:r>
            <a:r>
              <a:rPr lang="en-US" u="sng" dirty="0">
                <a:solidFill>
                  <a:schemeClr val="bg1"/>
                </a:solidFill>
              </a:rPr>
              <a:t>global health</a:t>
            </a:r>
            <a:r>
              <a:rPr lang="en-US" dirty="0">
                <a:solidFill>
                  <a:schemeClr val="bg1"/>
                </a:solidFill>
              </a:rPr>
              <a:t>?</a:t>
            </a:r>
          </a:p>
        </p:txBody>
      </p:sp>
    </p:spTree>
    <p:extLst>
      <p:ext uri="{BB962C8B-B14F-4D97-AF65-F5344CB8AC3E}">
        <p14:creationId xmlns:p14="http://schemas.microsoft.com/office/powerpoint/2010/main" val="2562443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DCC9A-66D0-9BC7-E1DB-EDDE2920CAA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8F4C59-6A12-E98B-112A-A5794D73A12C}"/>
              </a:ext>
            </a:extLst>
          </p:cNvPr>
          <p:cNvSpPr>
            <a:spLocks noGrp="1"/>
          </p:cNvSpPr>
          <p:nvPr>
            <p:ph idx="1"/>
          </p:nvPr>
        </p:nvSpPr>
        <p:spPr/>
        <p:txBody>
          <a:bodyPr>
            <a:normAutofit fontScale="92500" lnSpcReduction="10000"/>
          </a:bodyPr>
          <a:lstStyle/>
          <a:p>
            <a:pPr algn="l"/>
            <a:r>
              <a:rPr lang="en-US" b="0" i="0" u="none" strike="noStrike" dirty="0">
                <a:solidFill>
                  <a:srgbClr val="202122"/>
                </a:solidFill>
                <a:effectLst/>
                <a:latin typeface="Arial" panose="020B0604020202020204" pitchFamily="34" charset="0"/>
              </a:rPr>
              <a:t>the health of the populations in the worldwide context (WHO 2006)</a:t>
            </a:r>
          </a:p>
          <a:p>
            <a:pPr algn="l"/>
            <a:r>
              <a:rPr lang="en-US" dirty="0">
                <a:solidFill>
                  <a:srgbClr val="202122"/>
                </a:solidFill>
                <a:latin typeface="Arial" panose="020B0604020202020204" pitchFamily="34" charset="0"/>
              </a:rPr>
              <a:t>an</a:t>
            </a:r>
            <a:r>
              <a:rPr lang="en-US" b="0" i="0" u="none" strike="noStrike" dirty="0">
                <a:solidFill>
                  <a:srgbClr val="202122"/>
                </a:solidFill>
                <a:effectLst/>
                <a:latin typeface="Arial" panose="020B0604020202020204" pitchFamily="34" charset="0"/>
              </a:rPr>
              <a:t> area of study, research, and practice that places a priority on improving health and achieving equity in health for all people worldwide</a:t>
            </a:r>
          </a:p>
          <a:p>
            <a:pPr algn="l"/>
            <a:r>
              <a:rPr lang="en-US" dirty="0">
                <a:solidFill>
                  <a:srgbClr val="202122"/>
                </a:solidFill>
                <a:latin typeface="Arial" panose="020B0604020202020204" pitchFamily="34" charset="0"/>
              </a:rPr>
              <a:t>focus on </a:t>
            </a:r>
            <a:r>
              <a:rPr lang="en-US" b="0" i="0" u="none" strike="noStrike" dirty="0">
                <a:solidFill>
                  <a:srgbClr val="202122"/>
                </a:solidFill>
                <a:effectLst/>
                <a:latin typeface="Arial" panose="020B0604020202020204" pitchFamily="34" charset="0"/>
              </a:rPr>
              <a:t>problems that transcend national borders or have a global political and economic impact are often emphasized (reduction of disparities, protection against global threats)</a:t>
            </a:r>
          </a:p>
          <a:p>
            <a:pPr lvl="1"/>
            <a:r>
              <a:rPr lang="en-US" b="0" i="0" u="none" strike="noStrike" dirty="0">
                <a:solidFill>
                  <a:srgbClr val="202122"/>
                </a:solidFill>
                <a:effectLst/>
                <a:latin typeface="Arial" panose="020B0604020202020204" pitchFamily="34" charset="0"/>
              </a:rPr>
              <a:t>e.g. COVID (vaccination), polio eradication</a:t>
            </a:r>
          </a:p>
          <a:p>
            <a:pPr algn="l"/>
            <a:r>
              <a:rPr lang="en-US" b="0" i="0" u="none" strike="noStrike" dirty="0">
                <a:solidFill>
                  <a:srgbClr val="202122"/>
                </a:solidFill>
                <a:effectLst/>
                <a:latin typeface="Arial" panose="020B0604020202020204" pitchFamily="34" charset="0"/>
              </a:rPr>
              <a:t>Different from international health, the branch of public health focused on foreign aid efforts led by high </a:t>
            </a:r>
            <a:r>
              <a:rPr lang="en-US" dirty="0">
                <a:solidFill>
                  <a:srgbClr val="202122"/>
                </a:solidFill>
                <a:latin typeface="Arial" panose="020B0604020202020204" pitchFamily="34" charset="0"/>
              </a:rPr>
              <a:t>income countries to improve health improve health in low- and middle-income countries (LMICs)</a:t>
            </a:r>
            <a:endParaRPr lang="en-US" dirty="0"/>
          </a:p>
        </p:txBody>
      </p:sp>
      <p:sp>
        <p:nvSpPr>
          <p:cNvPr id="6" name="Title 1">
            <a:extLst>
              <a:ext uri="{FF2B5EF4-FFF2-40B4-BE49-F238E27FC236}">
                <a16:creationId xmlns:a16="http://schemas.microsoft.com/office/drawing/2014/main" id="{51E90CC4-F96F-A1E2-2AC4-3A0DC1B6E4C0}"/>
              </a:ext>
            </a:extLst>
          </p:cNvPr>
          <p:cNvSpPr>
            <a:spLocks noGrp="1"/>
          </p:cNvSpPr>
          <p:nvPr>
            <p:ph type="title"/>
          </p:nvPr>
        </p:nvSpPr>
        <p:spPr>
          <a:xfrm>
            <a:off x="838200" y="365125"/>
            <a:ext cx="10515600" cy="1325563"/>
          </a:xfrm>
        </p:spPr>
        <p:txBody>
          <a:bodyPr/>
          <a:lstStyle/>
          <a:p>
            <a:r>
              <a:rPr lang="en-US" dirty="0">
                <a:solidFill>
                  <a:schemeClr val="bg1"/>
                </a:solidFill>
              </a:rPr>
              <a:t>What is </a:t>
            </a:r>
            <a:r>
              <a:rPr lang="en-US" u="sng" dirty="0">
                <a:solidFill>
                  <a:schemeClr val="bg1"/>
                </a:solidFill>
              </a:rPr>
              <a:t>global health</a:t>
            </a:r>
            <a:r>
              <a:rPr lang="en-US" dirty="0">
                <a:solidFill>
                  <a:schemeClr val="bg1"/>
                </a:solidFill>
              </a:rPr>
              <a:t>?</a:t>
            </a:r>
          </a:p>
        </p:txBody>
      </p:sp>
    </p:spTree>
    <p:extLst>
      <p:ext uri="{BB962C8B-B14F-4D97-AF65-F5344CB8AC3E}">
        <p14:creationId xmlns:p14="http://schemas.microsoft.com/office/powerpoint/2010/main" val="1461521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6ECD7-4B7E-04B8-C378-8768C171D01F}"/>
              </a:ext>
            </a:extLst>
          </p:cNvPr>
          <p:cNvSpPr>
            <a:spLocks noGrp="1"/>
          </p:cNvSpPr>
          <p:nvPr>
            <p:ph type="title"/>
          </p:nvPr>
        </p:nvSpPr>
        <p:spPr/>
        <p:txBody>
          <a:bodyPr/>
          <a:lstStyle/>
          <a:p>
            <a:pPr algn="ctr"/>
            <a:r>
              <a:rPr lang="en-US" dirty="0">
                <a:solidFill>
                  <a:schemeClr val="bg1"/>
                </a:solidFill>
              </a:rPr>
              <a:t>What are the major threats to global health? </a:t>
            </a:r>
            <a:r>
              <a:rPr lang="en-US" sz="3000" dirty="0">
                <a:solidFill>
                  <a:schemeClr val="bg1"/>
                </a:solidFill>
              </a:rPr>
              <a:t>(e.g. globally, the leading causes of death)</a:t>
            </a:r>
          </a:p>
        </p:txBody>
      </p:sp>
      <p:sp>
        <p:nvSpPr>
          <p:cNvPr id="5" name="Content Placeholder 4">
            <a:extLst>
              <a:ext uri="{FF2B5EF4-FFF2-40B4-BE49-F238E27FC236}">
                <a16:creationId xmlns:a16="http://schemas.microsoft.com/office/drawing/2014/main" id="{8139DCBE-B44F-6185-921E-25A17246B97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780663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ee map of causes of death globally in 2019, with non-communicable diseases in blue, communicable or infectious diseases in red, and injuries in green. The most common causes of deaths are non-communicable diseases such as heart diseases and cancers, while injuries and especially deaths from violence are rare.">
            <a:extLst>
              <a:ext uri="{FF2B5EF4-FFF2-40B4-BE49-F238E27FC236}">
                <a16:creationId xmlns:a16="http://schemas.microsoft.com/office/drawing/2014/main" id="{8A7762E6-442A-236B-9704-2733EBD8668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66346" y="1825625"/>
            <a:ext cx="5659307" cy="43513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ree map of causes of death globally in 2019, with non-communicable diseases in blue, communicable or infectious diseases in red, and injuries in green. The most common causes of deaths are non-communicable diseases such as heart diseases and cancers, while injuries and especially deaths from violence are rare.">
            <a:extLst>
              <a:ext uri="{FF2B5EF4-FFF2-40B4-BE49-F238E27FC236}">
                <a16:creationId xmlns:a16="http://schemas.microsoft.com/office/drawing/2014/main" id="{1D60218D-565D-D460-AE12-4331621417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8279" y="71009"/>
            <a:ext cx="8735439" cy="6715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9865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ee map of causes of death globally in 2019, with non-communicable diseases in blue, communicable or infectious diseases in red, and injuries in green. The most common causes of deaths are non-communicable diseases such as heart diseases and cancers, while injuries and especially deaths from violence are rare.">
            <a:extLst>
              <a:ext uri="{FF2B5EF4-FFF2-40B4-BE49-F238E27FC236}">
                <a16:creationId xmlns:a16="http://schemas.microsoft.com/office/drawing/2014/main" id="{8A7762E6-442A-236B-9704-2733EBD8668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66346" y="1825625"/>
            <a:ext cx="5659307" cy="43513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ree map of causes of death globally in 2019, with non-communicable diseases in blue, communicable or infectious diseases in red, and injuries in green. The most common causes of deaths are non-communicable diseases such as heart diseases and cancers, while injuries and especially deaths from violence are rare.">
            <a:extLst>
              <a:ext uri="{FF2B5EF4-FFF2-40B4-BE49-F238E27FC236}">
                <a16:creationId xmlns:a16="http://schemas.microsoft.com/office/drawing/2014/main" id="{1D60218D-565D-D460-AE12-4331621417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8279" y="71009"/>
            <a:ext cx="8735439" cy="6715981"/>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172EE607-FD6E-F3F2-F5F2-115ABBB2D7CA}"/>
              </a:ext>
            </a:extLst>
          </p:cNvPr>
          <p:cNvSpPr/>
          <p:nvPr/>
        </p:nvSpPr>
        <p:spPr>
          <a:xfrm>
            <a:off x="7361141" y="612633"/>
            <a:ext cx="3871609" cy="3388661"/>
          </a:xfrm>
          <a:prstGeom prst="ellipse">
            <a:avLst/>
          </a:prstGeom>
          <a:noFill/>
          <a:ln w="762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5932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map of the world with red and orange shades&#10;&#10;Description automatically generated">
            <a:extLst>
              <a:ext uri="{FF2B5EF4-FFF2-40B4-BE49-F238E27FC236}">
                <a16:creationId xmlns:a16="http://schemas.microsoft.com/office/drawing/2014/main" id="{77F7CDB8-AB83-4D5A-B700-9A690A9F8141}"/>
              </a:ext>
            </a:extLst>
          </p:cNvPr>
          <p:cNvPicPr>
            <a:picLocks noGrp="1" noChangeAspect="1"/>
          </p:cNvPicPr>
          <p:nvPr>
            <p:ph idx="1"/>
          </p:nvPr>
        </p:nvPicPr>
        <p:blipFill>
          <a:blip r:embed="rId2"/>
          <a:stretch>
            <a:fillRect/>
          </a:stretch>
        </p:blipFill>
        <p:spPr>
          <a:xfrm>
            <a:off x="2315763" y="60422"/>
            <a:ext cx="8747829" cy="6797578"/>
          </a:xfrm>
        </p:spPr>
      </p:pic>
      <p:sp>
        <p:nvSpPr>
          <p:cNvPr id="8" name="Title 1">
            <a:extLst>
              <a:ext uri="{FF2B5EF4-FFF2-40B4-BE49-F238E27FC236}">
                <a16:creationId xmlns:a16="http://schemas.microsoft.com/office/drawing/2014/main" id="{E0C590FA-DB01-1FEE-3E2D-F99610EC0BAD}"/>
              </a:ext>
            </a:extLst>
          </p:cNvPr>
          <p:cNvSpPr txBox="1">
            <a:spLocks/>
          </p:cNvSpPr>
          <p:nvPr/>
        </p:nvSpPr>
        <p:spPr>
          <a:xfrm>
            <a:off x="240564" y="-455833"/>
            <a:ext cx="2327539" cy="32535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dirty="0">
                <a:solidFill>
                  <a:schemeClr val="bg1"/>
                </a:solidFill>
              </a:rPr>
              <a:t>Global death rates are far from equitable.</a:t>
            </a:r>
          </a:p>
        </p:txBody>
      </p:sp>
    </p:spTree>
    <p:extLst>
      <p:ext uri="{BB962C8B-B14F-4D97-AF65-F5344CB8AC3E}">
        <p14:creationId xmlns:p14="http://schemas.microsoft.com/office/powerpoint/2010/main" val="3485947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map of the world with red and orange shades&#10;&#10;Description automatically generated">
            <a:extLst>
              <a:ext uri="{FF2B5EF4-FFF2-40B4-BE49-F238E27FC236}">
                <a16:creationId xmlns:a16="http://schemas.microsoft.com/office/drawing/2014/main" id="{77F7CDB8-AB83-4D5A-B700-9A690A9F8141}"/>
              </a:ext>
            </a:extLst>
          </p:cNvPr>
          <p:cNvPicPr>
            <a:picLocks noGrp="1" noChangeAspect="1"/>
          </p:cNvPicPr>
          <p:nvPr>
            <p:ph idx="1"/>
          </p:nvPr>
        </p:nvPicPr>
        <p:blipFill>
          <a:blip r:embed="rId2"/>
          <a:stretch>
            <a:fillRect/>
          </a:stretch>
        </p:blipFill>
        <p:spPr>
          <a:xfrm>
            <a:off x="2315763" y="60422"/>
            <a:ext cx="8747829" cy="6797578"/>
          </a:xfrm>
        </p:spPr>
      </p:pic>
      <p:sp>
        <p:nvSpPr>
          <p:cNvPr id="2" name="Title 1">
            <a:extLst>
              <a:ext uri="{FF2B5EF4-FFF2-40B4-BE49-F238E27FC236}">
                <a16:creationId xmlns:a16="http://schemas.microsoft.com/office/drawing/2014/main" id="{242CF881-270A-7417-F702-B599B298BCB7}"/>
              </a:ext>
            </a:extLst>
          </p:cNvPr>
          <p:cNvSpPr txBox="1">
            <a:spLocks/>
          </p:cNvSpPr>
          <p:nvPr/>
        </p:nvSpPr>
        <p:spPr>
          <a:xfrm>
            <a:off x="0" y="2620171"/>
            <a:ext cx="3677055" cy="32535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dirty="0">
                <a:solidFill>
                  <a:schemeClr val="bg1"/>
                </a:solidFill>
              </a:rPr>
              <a:t>We’re here to learn  how the field of ‘global health’ can intervene to reverse these trends.</a:t>
            </a:r>
          </a:p>
        </p:txBody>
      </p:sp>
      <p:sp>
        <p:nvSpPr>
          <p:cNvPr id="3" name="Title 1">
            <a:extLst>
              <a:ext uri="{FF2B5EF4-FFF2-40B4-BE49-F238E27FC236}">
                <a16:creationId xmlns:a16="http://schemas.microsoft.com/office/drawing/2014/main" id="{B692D5E3-DC9D-43D7-A909-22D26A3E0600}"/>
              </a:ext>
            </a:extLst>
          </p:cNvPr>
          <p:cNvSpPr txBox="1">
            <a:spLocks/>
          </p:cNvSpPr>
          <p:nvPr/>
        </p:nvSpPr>
        <p:spPr>
          <a:xfrm>
            <a:off x="240564" y="-455833"/>
            <a:ext cx="2327539" cy="32535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dirty="0">
                <a:solidFill>
                  <a:schemeClr val="bg1"/>
                </a:solidFill>
              </a:rPr>
              <a:t>Global death rates are far from equitable.</a:t>
            </a:r>
          </a:p>
        </p:txBody>
      </p:sp>
    </p:spTree>
    <p:extLst>
      <p:ext uri="{BB962C8B-B14F-4D97-AF65-F5344CB8AC3E}">
        <p14:creationId xmlns:p14="http://schemas.microsoft.com/office/powerpoint/2010/main" val="1128296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a number of people with different colored lines&#10;&#10;Description automatically generated">
            <a:extLst>
              <a:ext uri="{FF2B5EF4-FFF2-40B4-BE49-F238E27FC236}">
                <a16:creationId xmlns:a16="http://schemas.microsoft.com/office/drawing/2014/main" id="{50853124-3DCE-D099-46D7-8E92AA753049}"/>
              </a:ext>
            </a:extLst>
          </p:cNvPr>
          <p:cNvPicPr>
            <a:picLocks noChangeAspect="1"/>
          </p:cNvPicPr>
          <p:nvPr/>
        </p:nvPicPr>
        <p:blipFill>
          <a:blip r:embed="rId2"/>
          <a:stretch>
            <a:fillRect/>
          </a:stretch>
        </p:blipFill>
        <p:spPr>
          <a:xfrm>
            <a:off x="1778000" y="0"/>
            <a:ext cx="8636000" cy="6858000"/>
          </a:xfrm>
          <a:prstGeom prst="rect">
            <a:avLst/>
          </a:prstGeom>
        </p:spPr>
      </p:pic>
    </p:spTree>
    <p:extLst>
      <p:ext uri="{BB962C8B-B14F-4D97-AF65-F5344CB8AC3E}">
        <p14:creationId xmlns:p14="http://schemas.microsoft.com/office/powerpoint/2010/main" val="4260195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ee map of causes of death globally in 2019, with non-communicable diseases in blue, communicable or infectious diseases in red, and injuries in green. The most common causes of deaths are non-communicable diseases such as heart diseases and cancers, while injuries and especially deaths from violence are rare.">
            <a:extLst>
              <a:ext uri="{FF2B5EF4-FFF2-40B4-BE49-F238E27FC236}">
                <a16:creationId xmlns:a16="http://schemas.microsoft.com/office/drawing/2014/main" id="{8A7762E6-442A-236B-9704-2733EBD8668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66346" y="1825625"/>
            <a:ext cx="5659307" cy="43513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ree map of causes of death globally in 2019, with non-communicable diseases in blue, communicable or infectious diseases in red, and injuries in green. The most common causes of deaths are non-communicable diseases such as heart diseases and cancers, while injuries and especially deaths from violence are rare.">
            <a:extLst>
              <a:ext uri="{FF2B5EF4-FFF2-40B4-BE49-F238E27FC236}">
                <a16:creationId xmlns:a16="http://schemas.microsoft.com/office/drawing/2014/main" id="{1D60218D-565D-D460-AE12-4331621417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8279" y="71009"/>
            <a:ext cx="8735439" cy="6715981"/>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172EE607-FD6E-F3F2-F5F2-115ABBB2D7CA}"/>
              </a:ext>
            </a:extLst>
          </p:cNvPr>
          <p:cNvSpPr/>
          <p:nvPr/>
        </p:nvSpPr>
        <p:spPr>
          <a:xfrm>
            <a:off x="7361141" y="612633"/>
            <a:ext cx="3871609" cy="3388661"/>
          </a:xfrm>
          <a:prstGeom prst="ellipse">
            <a:avLst/>
          </a:prstGeom>
          <a:noFill/>
          <a:ln w="762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3971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ree map of causes of death globally in 2019, with non-communicable diseases in blue, communicable or infectious diseases in red, and injuries in green. The most common causes of deaths are non-communicable diseases such as heart diseases and cancers, while injuries and especially deaths from violence are rare.">
            <a:extLst>
              <a:ext uri="{FF2B5EF4-FFF2-40B4-BE49-F238E27FC236}">
                <a16:creationId xmlns:a16="http://schemas.microsoft.com/office/drawing/2014/main" id="{1D60218D-565D-D460-AE12-4331621417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948"/>
          <a:stretch/>
        </p:blipFill>
        <p:spPr bwMode="auto">
          <a:xfrm>
            <a:off x="6965004" y="71009"/>
            <a:ext cx="3498714" cy="6715981"/>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172EE607-FD6E-F3F2-F5F2-115ABBB2D7CA}"/>
              </a:ext>
            </a:extLst>
          </p:cNvPr>
          <p:cNvSpPr/>
          <p:nvPr/>
        </p:nvSpPr>
        <p:spPr>
          <a:xfrm>
            <a:off x="7361141" y="612633"/>
            <a:ext cx="3871609" cy="3388661"/>
          </a:xfrm>
          <a:prstGeom prst="ellipse">
            <a:avLst/>
          </a:prstGeom>
          <a:noFill/>
          <a:ln w="762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3E6B3DE5-4D06-E2F1-2025-38B0000B84DF}"/>
              </a:ext>
            </a:extLst>
          </p:cNvPr>
          <p:cNvSpPr txBox="1">
            <a:spLocks/>
          </p:cNvSpPr>
          <p:nvPr/>
        </p:nvSpPr>
        <p:spPr>
          <a:xfrm>
            <a:off x="959250" y="2765512"/>
            <a:ext cx="4741159" cy="9627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500" b="1" kern="0" dirty="0">
                <a:solidFill>
                  <a:schemeClr val="bg1"/>
                </a:solidFill>
                <a:effectLst/>
                <a:latin typeface="Arial" panose="020B0604020202020204" pitchFamily="34" charset="0"/>
                <a:ea typeface="Times New Roman" panose="02020603050405020304" pitchFamily="18" charset="0"/>
              </a:rPr>
              <a:t>BIOS27815: </a:t>
            </a:r>
          </a:p>
          <a:p>
            <a:pPr marL="0" indent="0" algn="ctr">
              <a:buNone/>
            </a:pPr>
            <a:r>
              <a:rPr lang="en-US" sz="3500" b="1" kern="0" dirty="0">
                <a:solidFill>
                  <a:schemeClr val="bg1"/>
                </a:solidFill>
                <a:latin typeface="Arial" panose="020B0604020202020204" pitchFamily="34" charset="0"/>
                <a:ea typeface="Times New Roman" panose="02020603050405020304" pitchFamily="18" charset="0"/>
              </a:rPr>
              <a:t>I</a:t>
            </a:r>
            <a:r>
              <a:rPr lang="en-US" sz="3500" b="1" kern="0" dirty="0">
                <a:solidFill>
                  <a:schemeClr val="bg1"/>
                </a:solidFill>
                <a:effectLst/>
                <a:latin typeface="Arial" panose="020B0604020202020204" pitchFamily="34" charset="0"/>
                <a:ea typeface="Times New Roman" panose="02020603050405020304" pitchFamily="18" charset="0"/>
              </a:rPr>
              <a:t>nfectious </a:t>
            </a:r>
            <a:r>
              <a:rPr lang="en-US" sz="3500" b="1" kern="0" dirty="0">
                <a:solidFill>
                  <a:schemeClr val="bg1"/>
                </a:solidFill>
                <a:latin typeface="Arial" panose="020B0604020202020204" pitchFamily="34" charset="0"/>
                <a:ea typeface="Times New Roman" panose="02020603050405020304" pitchFamily="18" charset="0"/>
              </a:rPr>
              <a:t>D</a:t>
            </a:r>
            <a:r>
              <a:rPr lang="en-US" sz="3500" b="1" kern="0" dirty="0">
                <a:solidFill>
                  <a:schemeClr val="bg1"/>
                </a:solidFill>
                <a:effectLst/>
                <a:latin typeface="Arial" panose="020B0604020202020204" pitchFamily="34" charset="0"/>
                <a:ea typeface="Times New Roman" panose="02020603050405020304" pitchFamily="18" charset="0"/>
              </a:rPr>
              <a:t>iseases</a:t>
            </a:r>
            <a:endParaRPr lang="en-US" sz="3500" dirty="0">
              <a:solidFill>
                <a:schemeClr val="bg1"/>
              </a:solidFill>
            </a:endParaRPr>
          </a:p>
        </p:txBody>
      </p:sp>
    </p:spTree>
    <p:extLst>
      <p:ext uri="{BB962C8B-B14F-4D97-AF65-F5344CB8AC3E}">
        <p14:creationId xmlns:p14="http://schemas.microsoft.com/office/powerpoint/2010/main" val="1351549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94C7-91F3-3A45-84BF-37C9CC3EC881}"/>
              </a:ext>
            </a:extLst>
          </p:cNvPr>
          <p:cNvSpPr>
            <a:spLocks noGrp="1"/>
          </p:cNvSpPr>
          <p:nvPr>
            <p:ph type="title"/>
          </p:nvPr>
        </p:nvSpPr>
        <p:spPr/>
        <p:txBody>
          <a:bodyPr/>
          <a:lstStyle/>
          <a:p>
            <a:r>
              <a:rPr lang="en-US" dirty="0">
                <a:solidFill>
                  <a:schemeClr val="bg1"/>
                </a:solidFill>
              </a:rPr>
              <a:t>Goals for this lecture</a:t>
            </a:r>
          </a:p>
        </p:txBody>
      </p:sp>
      <p:sp>
        <p:nvSpPr>
          <p:cNvPr id="3" name="Content Placeholder 2">
            <a:extLst>
              <a:ext uri="{FF2B5EF4-FFF2-40B4-BE49-F238E27FC236}">
                <a16:creationId xmlns:a16="http://schemas.microsoft.com/office/drawing/2014/main" id="{3AD697E5-95D5-304C-BF8B-85900329AFC9}"/>
              </a:ext>
            </a:extLst>
          </p:cNvPr>
          <p:cNvSpPr>
            <a:spLocks noGrp="1"/>
          </p:cNvSpPr>
          <p:nvPr>
            <p:ph idx="1"/>
          </p:nvPr>
        </p:nvSpPr>
        <p:spPr>
          <a:xfrm>
            <a:off x="838200" y="1516135"/>
            <a:ext cx="10515600" cy="4351338"/>
          </a:xfrm>
        </p:spPr>
        <p:txBody>
          <a:bodyPr>
            <a:normAutofit/>
          </a:bodyPr>
          <a:lstStyle/>
          <a:p>
            <a:r>
              <a:rPr lang="en-US" sz="3200" dirty="0">
                <a:solidFill>
                  <a:schemeClr val="bg1"/>
                </a:solidFill>
              </a:rPr>
              <a:t>To explain what we’re doing here</a:t>
            </a:r>
          </a:p>
          <a:p>
            <a:r>
              <a:rPr lang="en-US" sz="3200" dirty="0">
                <a:solidFill>
                  <a:schemeClr val="bg1"/>
                </a:solidFill>
              </a:rPr>
              <a:t>To introduce global health</a:t>
            </a:r>
          </a:p>
          <a:p>
            <a:r>
              <a:rPr lang="en-US" sz="3200" dirty="0">
                <a:solidFill>
                  <a:schemeClr val="bg1"/>
                </a:solidFill>
              </a:rPr>
              <a:t>To introduce infectious disease</a:t>
            </a:r>
          </a:p>
          <a:p>
            <a:r>
              <a:rPr lang="en-US" sz="3200" dirty="0">
                <a:solidFill>
                  <a:schemeClr val="bg1"/>
                </a:solidFill>
              </a:rPr>
              <a:t>To introduce methods for the study of infectious diseases</a:t>
            </a:r>
          </a:p>
          <a:p>
            <a:endParaRPr lang="en-US" sz="3200" dirty="0">
              <a:solidFill>
                <a:schemeClr val="bg1"/>
              </a:solidFill>
            </a:endParaRPr>
          </a:p>
        </p:txBody>
      </p:sp>
      <p:sp>
        <p:nvSpPr>
          <p:cNvPr id="4" name="Rectangle 3">
            <a:extLst>
              <a:ext uri="{FF2B5EF4-FFF2-40B4-BE49-F238E27FC236}">
                <a16:creationId xmlns:a16="http://schemas.microsoft.com/office/drawing/2014/main" id="{00A2BFC7-4626-FE98-D2A6-603F40039AC9}"/>
              </a:ext>
            </a:extLst>
          </p:cNvPr>
          <p:cNvSpPr/>
          <p:nvPr/>
        </p:nvSpPr>
        <p:spPr>
          <a:xfrm>
            <a:off x="838200" y="2133600"/>
            <a:ext cx="9951720" cy="241808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00806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D93F7-64C0-63F5-2B22-5A748C9713E2}"/>
            </a:ext>
          </a:extLst>
        </p:cNvPr>
        <p:cNvGrpSpPr/>
        <p:nvPr/>
      </p:nvGrpSpPr>
      <p:grpSpPr>
        <a:xfrm>
          <a:off x="0" y="0"/>
          <a:ext cx="0" cy="0"/>
          <a:chOff x="0" y="0"/>
          <a:chExt cx="0" cy="0"/>
        </a:xfrm>
      </p:grpSpPr>
      <p:pic>
        <p:nvPicPr>
          <p:cNvPr id="1028" name="Picture 4" descr="Tree map of causes of death globally in 2019, with non-communicable diseases in blue, communicable or infectious diseases in red, and injuries in green. The most common causes of deaths are non-communicable diseases such as heart diseases and cancers, while injuries and especially deaths from violence are rare.">
            <a:extLst>
              <a:ext uri="{FF2B5EF4-FFF2-40B4-BE49-F238E27FC236}">
                <a16:creationId xmlns:a16="http://schemas.microsoft.com/office/drawing/2014/main" id="{ED71FD0B-FD21-6F1B-8CC6-623899D109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948"/>
          <a:stretch/>
        </p:blipFill>
        <p:spPr bwMode="auto">
          <a:xfrm>
            <a:off x="438080" y="142019"/>
            <a:ext cx="3498714" cy="6715981"/>
          </a:xfrm>
          <a:prstGeom prst="rect">
            <a:avLst/>
          </a:prstGeom>
          <a:noFill/>
          <a:extLst>
            <a:ext uri="{909E8E84-426E-40DD-AFC4-6F175D3DCCD1}">
              <a14:hiddenFill xmlns:a14="http://schemas.microsoft.com/office/drawing/2010/main">
                <a:solidFill>
                  <a:srgbClr val="FFFFFF"/>
                </a:solidFill>
              </a14:hiddenFill>
            </a:ext>
          </a:extLst>
        </p:spPr>
      </p:pic>
      <p:sp>
        <p:nvSpPr>
          <p:cNvPr id="3" name="Right Brace 2">
            <a:extLst>
              <a:ext uri="{FF2B5EF4-FFF2-40B4-BE49-F238E27FC236}">
                <a16:creationId xmlns:a16="http://schemas.microsoft.com/office/drawing/2014/main" id="{A5BDE0B2-6A68-2000-682B-3EFC77ECE9C6}"/>
              </a:ext>
            </a:extLst>
          </p:cNvPr>
          <p:cNvSpPr/>
          <p:nvPr/>
        </p:nvSpPr>
        <p:spPr>
          <a:xfrm>
            <a:off x="3936793" y="2554014"/>
            <a:ext cx="477551" cy="1135117"/>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C00000"/>
              </a:solidFill>
            </a:endParaRPr>
          </a:p>
        </p:txBody>
      </p:sp>
      <p:sp>
        <p:nvSpPr>
          <p:cNvPr id="6" name="Content Placeholder 2">
            <a:extLst>
              <a:ext uri="{FF2B5EF4-FFF2-40B4-BE49-F238E27FC236}">
                <a16:creationId xmlns:a16="http://schemas.microsoft.com/office/drawing/2014/main" id="{7AB22CA8-97D4-DA62-B1C8-436FBA1B34AE}"/>
              </a:ext>
            </a:extLst>
          </p:cNvPr>
          <p:cNvSpPr>
            <a:spLocks noGrp="1"/>
          </p:cNvSpPr>
          <p:nvPr>
            <p:ph idx="1"/>
          </p:nvPr>
        </p:nvSpPr>
        <p:spPr>
          <a:xfrm>
            <a:off x="4414344" y="378344"/>
            <a:ext cx="7535918" cy="5486427"/>
          </a:xfrm>
        </p:spPr>
        <p:txBody>
          <a:bodyPr>
            <a:noAutofit/>
          </a:bodyPr>
          <a:lstStyle/>
          <a:p>
            <a:pPr algn="l"/>
            <a:r>
              <a:rPr lang="en-US" sz="3300" dirty="0">
                <a:solidFill>
                  <a:schemeClr val="bg1"/>
                </a:solidFill>
                <a:latin typeface="+mn-lt"/>
              </a:rPr>
              <a:t>The ‘</a:t>
            </a:r>
            <a:r>
              <a:rPr lang="en-US" sz="3300" b="1" dirty="0">
                <a:solidFill>
                  <a:srgbClr val="C00000"/>
                </a:solidFill>
                <a:latin typeface="+mn-lt"/>
              </a:rPr>
              <a:t>Big Three</a:t>
            </a:r>
            <a:r>
              <a:rPr lang="en-US" sz="3300" dirty="0">
                <a:solidFill>
                  <a:schemeClr val="bg1"/>
                </a:solidFill>
                <a:latin typeface="+mn-lt"/>
              </a:rPr>
              <a:t>’ (</a:t>
            </a:r>
            <a:r>
              <a:rPr lang="en-US" sz="3300" b="1" dirty="0">
                <a:solidFill>
                  <a:srgbClr val="C00000"/>
                </a:solidFill>
                <a:latin typeface="+mn-lt"/>
              </a:rPr>
              <a:t>malaria, TB, </a:t>
            </a:r>
            <a:r>
              <a:rPr lang="en-US" sz="3300" dirty="0">
                <a:solidFill>
                  <a:srgbClr val="C00000"/>
                </a:solidFill>
                <a:latin typeface="+mn-lt"/>
              </a:rPr>
              <a:t>and</a:t>
            </a:r>
            <a:r>
              <a:rPr lang="en-US" sz="3300" b="1" dirty="0">
                <a:solidFill>
                  <a:srgbClr val="C00000"/>
                </a:solidFill>
                <a:latin typeface="+mn-lt"/>
              </a:rPr>
              <a:t> HIV</a:t>
            </a:r>
            <a:r>
              <a:rPr lang="en-US" sz="3300" dirty="0">
                <a:solidFill>
                  <a:schemeClr val="bg1"/>
                </a:solidFill>
                <a:latin typeface="+mn-lt"/>
              </a:rPr>
              <a:t>) are the three top single infectious disease killers globally, accounting for &gt;2.7 million annual deaths.</a:t>
            </a:r>
          </a:p>
          <a:p>
            <a:pPr algn="l"/>
            <a:r>
              <a:rPr lang="en-US" sz="3300" dirty="0">
                <a:solidFill>
                  <a:schemeClr val="bg1"/>
                </a:solidFill>
                <a:latin typeface="+mn-lt"/>
              </a:rPr>
              <a:t>They disproportionately affect citizens of Low- and Middle-Income Countries (</a:t>
            </a:r>
            <a:r>
              <a:rPr lang="en-US" sz="3300" b="1" dirty="0">
                <a:solidFill>
                  <a:srgbClr val="C00000"/>
                </a:solidFill>
                <a:latin typeface="+mn-lt"/>
              </a:rPr>
              <a:t>LMICs</a:t>
            </a:r>
            <a:r>
              <a:rPr lang="en-US" sz="3300" dirty="0">
                <a:solidFill>
                  <a:schemeClr val="bg1"/>
                </a:solidFill>
                <a:latin typeface="+mn-lt"/>
              </a:rPr>
              <a:t>).</a:t>
            </a:r>
          </a:p>
          <a:p>
            <a:pPr algn="l"/>
            <a:r>
              <a:rPr lang="en-US" sz="3300" dirty="0">
                <a:solidFill>
                  <a:schemeClr val="bg1"/>
                </a:solidFill>
              </a:rPr>
              <a:t>They receive the bulk of US and international global health funding, including through </a:t>
            </a:r>
            <a:r>
              <a:rPr lang="en-US" sz="3300" b="1" dirty="0">
                <a:solidFill>
                  <a:srgbClr val="C00000"/>
                </a:solidFill>
              </a:rPr>
              <a:t>The Global Fund</a:t>
            </a:r>
            <a:r>
              <a:rPr lang="en-US" sz="3300" dirty="0">
                <a:solidFill>
                  <a:schemeClr val="bg1"/>
                </a:solidFill>
              </a:rPr>
              <a:t>, a Geneva-based non-profit to fight HIV, TB, and malaria, with a ~$5 billion annual budget.</a:t>
            </a:r>
            <a:endParaRPr lang="en-US" sz="3300" dirty="0"/>
          </a:p>
        </p:txBody>
      </p:sp>
    </p:spTree>
    <p:extLst>
      <p:ext uri="{BB962C8B-B14F-4D97-AF65-F5344CB8AC3E}">
        <p14:creationId xmlns:p14="http://schemas.microsoft.com/office/powerpoint/2010/main" val="2693864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map of the world with orange and white text&#10;&#10;Description automatically generated">
            <a:extLst>
              <a:ext uri="{FF2B5EF4-FFF2-40B4-BE49-F238E27FC236}">
                <a16:creationId xmlns:a16="http://schemas.microsoft.com/office/drawing/2014/main" id="{558D354A-5B83-A030-BFEA-D70FF0E448C3}"/>
              </a:ext>
            </a:extLst>
          </p:cNvPr>
          <p:cNvPicPr>
            <a:picLocks noGrp="1" noChangeAspect="1"/>
          </p:cNvPicPr>
          <p:nvPr>
            <p:ph idx="1"/>
          </p:nvPr>
        </p:nvPicPr>
        <p:blipFill>
          <a:blip r:embed="rId3"/>
          <a:srcRect b="18764"/>
          <a:stretch/>
        </p:blipFill>
        <p:spPr>
          <a:xfrm>
            <a:off x="1989800" y="15767"/>
            <a:ext cx="9730496" cy="6842233"/>
          </a:xfrm>
        </p:spPr>
      </p:pic>
      <p:sp>
        <p:nvSpPr>
          <p:cNvPr id="7" name="TextBox 6">
            <a:extLst>
              <a:ext uri="{FF2B5EF4-FFF2-40B4-BE49-F238E27FC236}">
                <a16:creationId xmlns:a16="http://schemas.microsoft.com/office/drawing/2014/main" id="{0CEC14B2-7BAB-C830-E620-2EA5E5B20B0D}"/>
              </a:ext>
            </a:extLst>
          </p:cNvPr>
          <p:cNvSpPr txBox="1"/>
          <p:nvPr/>
        </p:nvSpPr>
        <p:spPr>
          <a:xfrm>
            <a:off x="191900" y="4658711"/>
            <a:ext cx="3595799" cy="1692771"/>
          </a:xfrm>
          <a:prstGeom prst="rect">
            <a:avLst/>
          </a:prstGeom>
          <a:noFill/>
        </p:spPr>
        <p:txBody>
          <a:bodyPr wrap="square">
            <a:spAutoFit/>
          </a:bodyPr>
          <a:lstStyle/>
          <a:p>
            <a:pPr algn="l"/>
            <a:r>
              <a:rPr lang="en-US" sz="2600" dirty="0">
                <a:solidFill>
                  <a:schemeClr val="bg1"/>
                </a:solidFill>
                <a:latin typeface="+mn-lt"/>
              </a:rPr>
              <a:t>NTDs disproportionately affect citizens of Low- and Middle-Income Countries (</a:t>
            </a:r>
            <a:r>
              <a:rPr lang="en-US" sz="2600" b="1" dirty="0">
                <a:solidFill>
                  <a:srgbClr val="C00000"/>
                </a:solidFill>
                <a:latin typeface="+mn-lt"/>
              </a:rPr>
              <a:t>LMICs</a:t>
            </a:r>
            <a:r>
              <a:rPr lang="en-US" sz="2600" dirty="0">
                <a:solidFill>
                  <a:schemeClr val="bg1"/>
                </a:solidFill>
                <a:latin typeface="+mn-lt"/>
              </a:rPr>
              <a:t>).</a:t>
            </a:r>
          </a:p>
        </p:txBody>
      </p:sp>
    </p:spTree>
    <p:extLst>
      <p:ext uri="{BB962C8B-B14F-4D97-AF65-F5344CB8AC3E}">
        <p14:creationId xmlns:p14="http://schemas.microsoft.com/office/powerpoint/2010/main" val="3699536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26C9F-F1F0-D839-BAE9-918C929461BC}"/>
            </a:ext>
          </a:extLst>
        </p:cNvPr>
        <p:cNvGrpSpPr/>
        <p:nvPr/>
      </p:nvGrpSpPr>
      <p:grpSpPr>
        <a:xfrm>
          <a:off x="0" y="0"/>
          <a:ext cx="0" cy="0"/>
          <a:chOff x="0" y="0"/>
          <a:chExt cx="0" cy="0"/>
        </a:xfrm>
      </p:grpSpPr>
      <p:pic>
        <p:nvPicPr>
          <p:cNvPr id="8" name="Content Placeholder 7" descr="A graph showing the number of diseased patients&#10;&#10;Description automatically generated with medium confidence">
            <a:extLst>
              <a:ext uri="{FF2B5EF4-FFF2-40B4-BE49-F238E27FC236}">
                <a16:creationId xmlns:a16="http://schemas.microsoft.com/office/drawing/2014/main" id="{A5917AC7-2834-295B-50C2-84454AA178D8}"/>
              </a:ext>
            </a:extLst>
          </p:cNvPr>
          <p:cNvPicPr>
            <a:picLocks noGrp="1" noChangeAspect="1"/>
          </p:cNvPicPr>
          <p:nvPr>
            <p:ph idx="1"/>
          </p:nvPr>
        </p:nvPicPr>
        <p:blipFill>
          <a:blip r:embed="rId3"/>
          <a:stretch>
            <a:fillRect/>
          </a:stretch>
        </p:blipFill>
        <p:spPr>
          <a:xfrm>
            <a:off x="1453054" y="1349021"/>
            <a:ext cx="8967953" cy="5249533"/>
          </a:xfrm>
        </p:spPr>
      </p:pic>
      <p:sp>
        <p:nvSpPr>
          <p:cNvPr id="9" name="TextBox 8">
            <a:extLst>
              <a:ext uri="{FF2B5EF4-FFF2-40B4-BE49-F238E27FC236}">
                <a16:creationId xmlns:a16="http://schemas.microsoft.com/office/drawing/2014/main" id="{68EA7F59-8121-2FB9-89A9-BF16FEB6A7D9}"/>
              </a:ext>
            </a:extLst>
          </p:cNvPr>
          <p:cNvSpPr txBox="1"/>
          <p:nvPr/>
        </p:nvSpPr>
        <p:spPr>
          <a:xfrm>
            <a:off x="9149255" y="6488668"/>
            <a:ext cx="3042745" cy="369332"/>
          </a:xfrm>
          <a:prstGeom prst="rect">
            <a:avLst/>
          </a:prstGeom>
          <a:noFill/>
        </p:spPr>
        <p:txBody>
          <a:bodyPr wrap="square" rtlCol="0">
            <a:spAutoFit/>
          </a:bodyPr>
          <a:lstStyle/>
          <a:p>
            <a:r>
              <a:rPr lang="en-US" dirty="0">
                <a:solidFill>
                  <a:schemeClr val="bg1"/>
                </a:solidFill>
              </a:rPr>
              <a:t>Head et al. 2020. </a:t>
            </a:r>
            <a:r>
              <a:rPr lang="en-US" i="1" dirty="0">
                <a:solidFill>
                  <a:schemeClr val="bg1"/>
                </a:solidFill>
              </a:rPr>
              <a:t>The Lancet.</a:t>
            </a:r>
            <a:endParaRPr lang="en-US" dirty="0">
              <a:solidFill>
                <a:schemeClr val="bg1"/>
              </a:solidFill>
            </a:endParaRPr>
          </a:p>
        </p:txBody>
      </p:sp>
      <p:sp>
        <p:nvSpPr>
          <p:cNvPr id="11" name="TextBox 10">
            <a:extLst>
              <a:ext uri="{FF2B5EF4-FFF2-40B4-BE49-F238E27FC236}">
                <a16:creationId xmlns:a16="http://schemas.microsoft.com/office/drawing/2014/main" id="{03DF4374-50DA-DC53-2BDB-D1DD8A5C1B21}"/>
              </a:ext>
            </a:extLst>
          </p:cNvPr>
          <p:cNvSpPr txBox="1"/>
          <p:nvPr/>
        </p:nvSpPr>
        <p:spPr>
          <a:xfrm>
            <a:off x="32843" y="5331779"/>
            <a:ext cx="1420211" cy="1477328"/>
          </a:xfrm>
          <a:prstGeom prst="rect">
            <a:avLst/>
          </a:prstGeom>
          <a:noFill/>
        </p:spPr>
        <p:txBody>
          <a:bodyPr wrap="square">
            <a:spAutoFit/>
          </a:bodyPr>
          <a:lstStyle/>
          <a:p>
            <a:r>
              <a:rPr lang="en-US" b="0" i="1" u="none" strike="noStrike" dirty="0">
                <a:solidFill>
                  <a:srgbClr val="040C28"/>
                </a:solidFill>
                <a:effectLst/>
                <a:latin typeface="Google Sans"/>
              </a:rPr>
              <a:t>1 DALY = the loss of the equivalent of one year of full health</a:t>
            </a:r>
            <a:r>
              <a:rPr lang="en-US" b="0" i="1" u="none" strike="noStrike" dirty="0">
                <a:solidFill>
                  <a:srgbClr val="1F1F1F"/>
                </a:solidFill>
                <a:effectLst/>
                <a:latin typeface="Google Sans"/>
              </a:rPr>
              <a:t> </a:t>
            </a:r>
            <a:endParaRPr lang="en-US" i="1" dirty="0"/>
          </a:p>
        </p:txBody>
      </p:sp>
      <p:sp>
        <p:nvSpPr>
          <p:cNvPr id="12" name="Content Placeholder 2">
            <a:extLst>
              <a:ext uri="{FF2B5EF4-FFF2-40B4-BE49-F238E27FC236}">
                <a16:creationId xmlns:a16="http://schemas.microsoft.com/office/drawing/2014/main" id="{F3E119D2-DCD3-0C06-77F1-106FA6D424E0}"/>
              </a:ext>
            </a:extLst>
          </p:cNvPr>
          <p:cNvSpPr txBox="1">
            <a:spLocks/>
          </p:cNvSpPr>
          <p:nvPr/>
        </p:nvSpPr>
        <p:spPr>
          <a:xfrm>
            <a:off x="764627" y="165790"/>
            <a:ext cx="10662745" cy="54864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dirty="0">
                <a:solidFill>
                  <a:schemeClr val="bg1"/>
                </a:solidFill>
              </a:rPr>
              <a:t>The funding dominance of the ‘</a:t>
            </a:r>
            <a:r>
              <a:rPr lang="en-US" sz="3300" b="1" dirty="0">
                <a:solidFill>
                  <a:srgbClr val="C00000"/>
                </a:solidFill>
              </a:rPr>
              <a:t>Big Three</a:t>
            </a:r>
            <a:r>
              <a:rPr lang="en-US" sz="3300" dirty="0">
                <a:solidFill>
                  <a:schemeClr val="bg1"/>
                </a:solidFill>
              </a:rPr>
              <a:t>’ means that </a:t>
            </a:r>
            <a:r>
              <a:rPr lang="en-US" sz="3300" b="1" dirty="0">
                <a:solidFill>
                  <a:srgbClr val="C00000"/>
                </a:solidFill>
              </a:rPr>
              <a:t>many </a:t>
            </a:r>
            <a:r>
              <a:rPr lang="en-US" sz="3300" dirty="0">
                <a:solidFill>
                  <a:schemeClr val="bg1"/>
                </a:solidFill>
              </a:rPr>
              <a:t>high burden infectious diseases are </a:t>
            </a:r>
            <a:r>
              <a:rPr lang="en-US" sz="3300" b="1" dirty="0">
                <a:solidFill>
                  <a:srgbClr val="C00000"/>
                </a:solidFill>
              </a:rPr>
              <a:t>neglected</a:t>
            </a:r>
            <a:r>
              <a:rPr lang="en-US" sz="3300" dirty="0">
                <a:solidFill>
                  <a:schemeClr val="bg1"/>
                </a:solidFill>
              </a:rPr>
              <a:t> every year.</a:t>
            </a:r>
          </a:p>
        </p:txBody>
      </p:sp>
    </p:spTree>
    <p:extLst>
      <p:ext uri="{BB962C8B-B14F-4D97-AF65-F5344CB8AC3E}">
        <p14:creationId xmlns:p14="http://schemas.microsoft.com/office/powerpoint/2010/main" val="13359001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95708D-009D-8B83-87B6-B6D25B13B779}"/>
            </a:ext>
          </a:extLst>
        </p:cNvPr>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6FBF8C15-5CC2-17A9-74F1-2D50DE82D73B}"/>
              </a:ext>
            </a:extLst>
          </p:cNvPr>
          <p:cNvSpPr txBox="1">
            <a:spLocks/>
          </p:cNvSpPr>
          <p:nvPr/>
        </p:nvSpPr>
        <p:spPr>
          <a:xfrm>
            <a:off x="764627" y="165791"/>
            <a:ext cx="8387255" cy="11395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500" dirty="0">
                <a:solidFill>
                  <a:schemeClr val="bg1"/>
                </a:solidFill>
                <a:latin typeface="+mj-lt"/>
              </a:rPr>
              <a:t>Neglected Tropical Diseases (NTDs).</a:t>
            </a:r>
          </a:p>
        </p:txBody>
      </p:sp>
      <p:sp>
        <p:nvSpPr>
          <p:cNvPr id="7" name="TextBox 6">
            <a:extLst>
              <a:ext uri="{FF2B5EF4-FFF2-40B4-BE49-F238E27FC236}">
                <a16:creationId xmlns:a16="http://schemas.microsoft.com/office/drawing/2014/main" id="{5247D999-E95F-35D2-1F54-B980A54669CD}"/>
              </a:ext>
            </a:extLst>
          </p:cNvPr>
          <p:cNvSpPr txBox="1"/>
          <p:nvPr/>
        </p:nvSpPr>
        <p:spPr>
          <a:xfrm>
            <a:off x="575441" y="1079035"/>
            <a:ext cx="11390586" cy="2400657"/>
          </a:xfrm>
          <a:prstGeom prst="rect">
            <a:avLst/>
          </a:prstGeom>
          <a:noFill/>
        </p:spPr>
        <p:txBody>
          <a:bodyPr wrap="square">
            <a:spAutoFit/>
          </a:bodyPr>
          <a:lstStyle/>
          <a:p>
            <a:pPr marL="285750" indent="-285750">
              <a:buFont typeface="Arial" panose="020B0604020202020204" pitchFamily="34" charset="0"/>
              <a:buChar char="•"/>
            </a:pPr>
            <a:r>
              <a:rPr lang="en-US" sz="3000" b="1" i="0" u="none" strike="noStrike" dirty="0">
                <a:solidFill>
                  <a:srgbClr val="C00000"/>
                </a:solidFill>
                <a:effectLst/>
                <a:latin typeface="Calibri" panose="020F0502020204030204" pitchFamily="34" charset="0"/>
                <a:cs typeface="Calibri" panose="020F0502020204030204" pitchFamily="34" charset="0"/>
              </a:rPr>
              <a:t>NTDs </a:t>
            </a:r>
            <a:r>
              <a:rPr lang="en-US" sz="3000" b="0" i="0" u="none" strike="noStrike" dirty="0">
                <a:solidFill>
                  <a:schemeClr val="bg1"/>
                </a:solidFill>
                <a:effectLst/>
                <a:latin typeface="Calibri" panose="020F0502020204030204" pitchFamily="34" charset="0"/>
                <a:cs typeface="Calibri" panose="020F0502020204030204" pitchFamily="34" charset="0"/>
              </a:rPr>
              <a:t>are </a:t>
            </a:r>
            <a:r>
              <a:rPr lang="en-US" sz="3000" dirty="0">
                <a:solidFill>
                  <a:schemeClr val="bg1"/>
                </a:solidFill>
                <a:latin typeface="Calibri" panose="020F0502020204030204" pitchFamily="34" charset="0"/>
                <a:cs typeface="Calibri" panose="020F0502020204030204" pitchFamily="34" charset="0"/>
              </a:rPr>
              <a:t>diseases </a:t>
            </a:r>
            <a:r>
              <a:rPr lang="en-US" sz="3000" b="0" i="0" u="none" strike="noStrike" dirty="0">
                <a:solidFill>
                  <a:schemeClr val="bg1"/>
                </a:solidFill>
                <a:effectLst/>
                <a:latin typeface="Calibri" panose="020F0502020204030204" pitchFamily="34" charset="0"/>
                <a:cs typeface="Calibri" panose="020F0502020204030204" pitchFamily="34" charset="0"/>
              </a:rPr>
              <a:t>mainly prevalent among impoverished communities in tropical areas (though some have a larger geographical distribution</a:t>
            </a:r>
            <a:r>
              <a:rPr lang="en-US" sz="3000" dirty="0">
                <a:solidFill>
                  <a:schemeClr val="bg1"/>
                </a:solidFill>
                <a:latin typeface="Calibri" panose="020F0502020204030204" pitchFamily="34" charset="0"/>
                <a:cs typeface="Calibri" panose="020F0502020204030204" pitchFamily="34" charset="0"/>
              </a:rPr>
              <a:t>) which are </a:t>
            </a:r>
            <a:r>
              <a:rPr lang="en-US" sz="3000" b="1" dirty="0">
                <a:solidFill>
                  <a:srgbClr val="C00000"/>
                </a:solidFill>
                <a:latin typeface="Calibri" panose="020F0502020204030204" pitchFamily="34" charset="0"/>
                <a:cs typeface="Calibri" panose="020F0502020204030204" pitchFamily="34" charset="0"/>
              </a:rPr>
              <a:t>under-resourced as compared to the Big Three</a:t>
            </a:r>
            <a:r>
              <a:rPr lang="en-US" sz="3000" dirty="0">
                <a:solidFill>
                  <a:schemeClr val="bg1"/>
                </a:solidFill>
                <a:latin typeface="Calibri" panose="020F0502020204030204" pitchFamily="34" charset="0"/>
                <a:cs typeface="Calibri" panose="020F0502020204030204" pitchFamily="34" charset="0"/>
              </a:rPr>
              <a:t>.</a:t>
            </a:r>
            <a:endParaRPr lang="en-US" sz="3000" b="0" i="0" u="none" strike="noStrike" dirty="0">
              <a:solidFill>
                <a:schemeClr val="bg1"/>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3000" b="0" i="0" u="none" strike="noStrike" dirty="0">
                <a:solidFill>
                  <a:schemeClr val="bg1"/>
                </a:solidFill>
                <a:effectLst/>
                <a:latin typeface="Calibri" panose="020F0502020204030204" pitchFamily="34" charset="0"/>
                <a:cs typeface="Calibri" panose="020F0502020204030204" pitchFamily="34" charset="0"/>
              </a:rPr>
              <a:t>NTDs affect more than 1 billion people globa</a:t>
            </a:r>
            <a:r>
              <a:rPr lang="en-US" sz="3000" dirty="0">
                <a:solidFill>
                  <a:schemeClr val="bg1"/>
                </a:solidFill>
                <a:latin typeface="Calibri" panose="020F0502020204030204" pitchFamily="34" charset="0"/>
                <a:cs typeface="Calibri" panose="020F0502020204030204" pitchFamily="34" charset="0"/>
              </a:rPr>
              <a:t>lly</a:t>
            </a:r>
          </a:p>
          <a:p>
            <a:pPr marL="285750" indent="-285750">
              <a:buFont typeface="Arial" panose="020B0604020202020204" pitchFamily="34" charset="0"/>
              <a:buChar char="•"/>
            </a:pPr>
            <a:r>
              <a:rPr lang="en-US" sz="3000" b="1" dirty="0">
                <a:solidFill>
                  <a:srgbClr val="C00000"/>
                </a:solidFill>
                <a:latin typeface="Calibri" panose="020F0502020204030204" pitchFamily="34" charset="0"/>
                <a:cs typeface="Calibri" panose="020F0502020204030204" pitchFamily="34" charset="0"/>
              </a:rPr>
              <a:t>WHO recognizes 21 NTDs</a:t>
            </a:r>
            <a:r>
              <a:rPr lang="en-US" sz="3000" dirty="0">
                <a:solidFill>
                  <a:schemeClr val="bg1"/>
                </a:solidFill>
                <a:latin typeface="Calibri" panose="020F0502020204030204" pitchFamily="34" charset="0"/>
                <a:cs typeface="Calibri" panose="020F0502020204030204" pitchFamily="34" charset="0"/>
              </a:rPr>
              <a:t>: </a:t>
            </a:r>
          </a:p>
        </p:txBody>
      </p:sp>
      <p:sp>
        <p:nvSpPr>
          <p:cNvPr id="13" name="TextBox 12">
            <a:extLst>
              <a:ext uri="{FF2B5EF4-FFF2-40B4-BE49-F238E27FC236}">
                <a16:creationId xmlns:a16="http://schemas.microsoft.com/office/drawing/2014/main" id="{E7E18DA1-C22A-E590-2622-F14881A7131B}"/>
              </a:ext>
            </a:extLst>
          </p:cNvPr>
          <p:cNvSpPr txBox="1"/>
          <p:nvPr/>
        </p:nvSpPr>
        <p:spPr>
          <a:xfrm>
            <a:off x="575441" y="3520202"/>
            <a:ext cx="10870325" cy="3139321"/>
          </a:xfrm>
          <a:prstGeom prst="rect">
            <a:avLst/>
          </a:prstGeom>
          <a:noFill/>
        </p:spPr>
        <p:txBody>
          <a:bodyPr wrap="square" numCol="3">
            <a:spAutoFit/>
          </a:bodyPr>
          <a:lstStyle/>
          <a:p>
            <a:pPr marL="800100" lvl="1" indent="-342900">
              <a:buFont typeface="+mj-lt"/>
              <a:buAutoNum type="arabicPeriod"/>
            </a:pPr>
            <a:r>
              <a:rPr lang="en-US" sz="2200" b="0" i="0" u="none" strike="noStrike" dirty="0">
                <a:solidFill>
                  <a:schemeClr val="bg1"/>
                </a:solidFill>
                <a:effectLst/>
                <a:latin typeface="Calibri" panose="020F0502020204030204" pitchFamily="34" charset="0"/>
                <a:cs typeface="Calibri" panose="020F0502020204030204" pitchFamily="34" charset="0"/>
              </a:rPr>
              <a:t>Buruli ulcer</a:t>
            </a:r>
            <a:endParaRPr lang="en-US" sz="2200" dirty="0">
              <a:solidFill>
                <a:schemeClr val="bg1"/>
              </a:solidFill>
              <a:latin typeface="Calibri" panose="020F0502020204030204" pitchFamily="34" charset="0"/>
              <a:cs typeface="Calibri" panose="020F0502020204030204" pitchFamily="34" charset="0"/>
            </a:endParaRPr>
          </a:p>
          <a:p>
            <a:pPr marL="800100" lvl="1" indent="-342900">
              <a:buFont typeface="+mj-lt"/>
              <a:buAutoNum type="arabicPeriod"/>
            </a:pPr>
            <a:r>
              <a:rPr lang="en-US" sz="2200" b="0" i="0" u="none" strike="noStrike" dirty="0">
                <a:solidFill>
                  <a:schemeClr val="bg1"/>
                </a:solidFill>
                <a:effectLst/>
                <a:latin typeface="Calibri" panose="020F0502020204030204" pitchFamily="34" charset="0"/>
                <a:cs typeface="Calibri" panose="020F0502020204030204" pitchFamily="34" charset="0"/>
              </a:rPr>
              <a:t>Chagas disease</a:t>
            </a:r>
            <a:endParaRPr lang="en-US" sz="2200" dirty="0">
              <a:solidFill>
                <a:schemeClr val="bg1"/>
              </a:solidFill>
              <a:latin typeface="Calibri" panose="020F0502020204030204" pitchFamily="34" charset="0"/>
              <a:cs typeface="Calibri" panose="020F0502020204030204" pitchFamily="34" charset="0"/>
            </a:endParaRPr>
          </a:p>
          <a:p>
            <a:pPr marL="800100" lvl="1" indent="-342900">
              <a:buFont typeface="+mj-lt"/>
              <a:buAutoNum type="arabicPeriod"/>
            </a:pPr>
            <a:r>
              <a:rPr lang="en-US" sz="2200" b="0" i="0" u="none" strike="noStrike" dirty="0">
                <a:solidFill>
                  <a:schemeClr val="bg1"/>
                </a:solidFill>
                <a:effectLst/>
                <a:latin typeface="Calibri" panose="020F0502020204030204" pitchFamily="34" charset="0"/>
                <a:cs typeface="Calibri" panose="020F0502020204030204" pitchFamily="34" charset="0"/>
              </a:rPr>
              <a:t>dengue and chikungunya</a:t>
            </a:r>
            <a:endParaRPr lang="en-US" sz="2200" dirty="0">
              <a:solidFill>
                <a:schemeClr val="bg1"/>
              </a:solidFill>
              <a:latin typeface="Calibri" panose="020F0502020204030204" pitchFamily="34" charset="0"/>
              <a:cs typeface="Calibri" panose="020F0502020204030204" pitchFamily="34" charset="0"/>
            </a:endParaRPr>
          </a:p>
          <a:p>
            <a:pPr marL="800100" lvl="1" indent="-342900">
              <a:buFont typeface="+mj-lt"/>
              <a:buAutoNum type="arabicPeriod"/>
            </a:pPr>
            <a:r>
              <a:rPr lang="en-US" sz="2200" b="0" i="0" u="none" strike="noStrike" dirty="0">
                <a:solidFill>
                  <a:schemeClr val="bg1"/>
                </a:solidFill>
                <a:effectLst/>
                <a:latin typeface="Calibri" panose="020F0502020204030204" pitchFamily="34" charset="0"/>
                <a:cs typeface="Calibri" panose="020F0502020204030204" pitchFamily="34" charset="0"/>
              </a:rPr>
              <a:t>Dracunculiasis</a:t>
            </a:r>
          </a:p>
          <a:p>
            <a:pPr marL="800100" lvl="1" indent="-342900">
              <a:buFont typeface="+mj-lt"/>
              <a:buAutoNum type="arabicPeriod"/>
            </a:pPr>
            <a:r>
              <a:rPr lang="en-US" sz="2200" b="0" i="0" u="none" strike="noStrike" dirty="0">
                <a:solidFill>
                  <a:schemeClr val="bg1"/>
                </a:solidFill>
                <a:effectLst/>
                <a:latin typeface="Calibri" panose="020F0502020204030204" pitchFamily="34" charset="0"/>
                <a:cs typeface="Calibri" panose="020F0502020204030204" pitchFamily="34" charset="0"/>
              </a:rPr>
              <a:t>echinococcosis</a:t>
            </a:r>
            <a:endParaRPr lang="en-US" sz="2200" dirty="0">
              <a:solidFill>
                <a:schemeClr val="bg1"/>
              </a:solidFill>
              <a:latin typeface="Calibri" panose="020F0502020204030204" pitchFamily="34" charset="0"/>
              <a:cs typeface="Calibri" panose="020F0502020204030204" pitchFamily="34" charset="0"/>
            </a:endParaRPr>
          </a:p>
          <a:p>
            <a:pPr marL="800100" lvl="1" indent="-342900">
              <a:buFont typeface="+mj-lt"/>
              <a:buAutoNum type="arabicPeriod"/>
            </a:pPr>
            <a:r>
              <a:rPr lang="en-US" sz="2200" b="0" i="0" u="none" strike="noStrike" dirty="0">
                <a:solidFill>
                  <a:schemeClr val="bg1"/>
                </a:solidFill>
                <a:effectLst/>
                <a:latin typeface="Calibri" panose="020F0502020204030204" pitchFamily="34" charset="0"/>
                <a:cs typeface="Calibri" panose="020F0502020204030204" pitchFamily="34" charset="0"/>
              </a:rPr>
              <a:t>foodborne </a:t>
            </a:r>
            <a:r>
              <a:rPr lang="en-US" sz="2200" b="0" i="0" u="none" strike="noStrike" dirty="0" err="1">
                <a:solidFill>
                  <a:schemeClr val="bg1"/>
                </a:solidFill>
                <a:effectLst/>
                <a:latin typeface="Calibri" panose="020F0502020204030204" pitchFamily="34" charset="0"/>
                <a:cs typeface="Calibri" panose="020F0502020204030204" pitchFamily="34" charset="0"/>
              </a:rPr>
              <a:t>trematodiases</a:t>
            </a:r>
            <a:endParaRPr lang="en-US" sz="2200" dirty="0">
              <a:solidFill>
                <a:schemeClr val="bg1"/>
              </a:solidFill>
              <a:latin typeface="Calibri" panose="020F0502020204030204" pitchFamily="34" charset="0"/>
              <a:cs typeface="Calibri" panose="020F0502020204030204" pitchFamily="34" charset="0"/>
            </a:endParaRPr>
          </a:p>
          <a:p>
            <a:pPr marL="800100" lvl="1" indent="-342900">
              <a:buFont typeface="+mj-lt"/>
              <a:buAutoNum type="arabicPeriod"/>
            </a:pPr>
            <a:r>
              <a:rPr lang="en-US" sz="2200" b="0" i="0" u="none" strike="noStrike" dirty="0">
                <a:solidFill>
                  <a:schemeClr val="bg1"/>
                </a:solidFill>
                <a:effectLst/>
                <a:latin typeface="Calibri" panose="020F0502020204030204" pitchFamily="34" charset="0"/>
                <a:cs typeface="Calibri" panose="020F0502020204030204" pitchFamily="34" charset="0"/>
              </a:rPr>
              <a:t>human African trypanosomiasis</a:t>
            </a:r>
            <a:endParaRPr lang="en-US" sz="2200" dirty="0">
              <a:solidFill>
                <a:schemeClr val="bg1"/>
              </a:solidFill>
              <a:latin typeface="Calibri" panose="020F0502020204030204" pitchFamily="34" charset="0"/>
              <a:cs typeface="Calibri" panose="020F0502020204030204" pitchFamily="34" charset="0"/>
            </a:endParaRPr>
          </a:p>
          <a:p>
            <a:pPr marL="800100" lvl="1" indent="-342900">
              <a:buFont typeface="+mj-lt"/>
              <a:buAutoNum type="arabicPeriod"/>
            </a:pPr>
            <a:r>
              <a:rPr lang="en-US" sz="2200" dirty="0">
                <a:solidFill>
                  <a:schemeClr val="bg1"/>
                </a:solidFill>
                <a:latin typeface="Calibri" panose="020F0502020204030204" pitchFamily="34" charset="0"/>
                <a:cs typeface="Calibri" panose="020F0502020204030204" pitchFamily="34" charset="0"/>
              </a:rPr>
              <a:t>l</a:t>
            </a:r>
            <a:r>
              <a:rPr lang="en-US" sz="2200" b="0" i="0" u="none" strike="noStrike" dirty="0">
                <a:solidFill>
                  <a:schemeClr val="bg1"/>
                </a:solidFill>
                <a:effectLst/>
                <a:latin typeface="Calibri" panose="020F0502020204030204" pitchFamily="34" charset="0"/>
                <a:cs typeface="Calibri" panose="020F0502020204030204" pitchFamily="34" charset="0"/>
              </a:rPr>
              <a:t>eishmaniasis</a:t>
            </a:r>
            <a:endParaRPr lang="en-US" sz="2200" dirty="0">
              <a:solidFill>
                <a:schemeClr val="bg1"/>
              </a:solidFill>
              <a:latin typeface="Calibri" panose="020F0502020204030204" pitchFamily="34" charset="0"/>
              <a:cs typeface="Calibri" panose="020F0502020204030204" pitchFamily="34" charset="0"/>
            </a:endParaRPr>
          </a:p>
          <a:p>
            <a:pPr marL="800100" lvl="1" indent="-342900">
              <a:buFont typeface="+mj-lt"/>
              <a:buAutoNum type="arabicPeriod"/>
            </a:pPr>
            <a:r>
              <a:rPr lang="en-US" sz="2200" dirty="0">
                <a:solidFill>
                  <a:schemeClr val="bg1"/>
                </a:solidFill>
                <a:latin typeface="Calibri" panose="020F0502020204030204" pitchFamily="34" charset="0"/>
                <a:cs typeface="Calibri" panose="020F0502020204030204" pitchFamily="34" charset="0"/>
              </a:rPr>
              <a:t>l</a:t>
            </a:r>
            <a:r>
              <a:rPr lang="en-US" sz="2200" b="0" i="0" u="none" strike="noStrike" dirty="0">
                <a:solidFill>
                  <a:schemeClr val="bg1"/>
                </a:solidFill>
                <a:effectLst/>
                <a:latin typeface="Calibri" panose="020F0502020204030204" pitchFamily="34" charset="0"/>
                <a:cs typeface="Calibri" panose="020F0502020204030204" pitchFamily="34" charset="0"/>
              </a:rPr>
              <a:t>eprosy</a:t>
            </a:r>
          </a:p>
          <a:p>
            <a:pPr marL="800100" lvl="1" indent="-342900">
              <a:buFont typeface="+mj-lt"/>
              <a:buAutoNum type="arabicPeriod"/>
            </a:pPr>
            <a:r>
              <a:rPr lang="en-US" sz="2200" b="0" i="0" u="none" strike="noStrike" dirty="0">
                <a:solidFill>
                  <a:schemeClr val="bg1"/>
                </a:solidFill>
                <a:effectLst/>
                <a:latin typeface="Calibri" panose="020F0502020204030204" pitchFamily="34" charset="0"/>
                <a:cs typeface="Calibri" panose="020F0502020204030204" pitchFamily="34" charset="0"/>
              </a:rPr>
              <a:t> lymphatic filariasis</a:t>
            </a:r>
            <a:endParaRPr lang="en-US" sz="2200" dirty="0">
              <a:solidFill>
                <a:schemeClr val="bg1"/>
              </a:solidFill>
              <a:latin typeface="Calibri" panose="020F0502020204030204" pitchFamily="34" charset="0"/>
              <a:cs typeface="Calibri" panose="020F0502020204030204" pitchFamily="34" charset="0"/>
            </a:endParaRPr>
          </a:p>
          <a:p>
            <a:pPr marL="800100" lvl="1" indent="-342900">
              <a:buFont typeface="+mj-lt"/>
              <a:buAutoNum type="arabicPeriod"/>
            </a:pPr>
            <a:r>
              <a:rPr lang="en-US" sz="2200" b="0" i="0" u="none" strike="noStrike" dirty="0">
                <a:solidFill>
                  <a:schemeClr val="bg1"/>
                </a:solidFill>
                <a:effectLst/>
                <a:latin typeface="Calibri" panose="020F0502020204030204" pitchFamily="34" charset="0"/>
                <a:cs typeface="Calibri" panose="020F0502020204030204" pitchFamily="34" charset="0"/>
              </a:rPr>
              <a:t> mycetoma, chromoblastomycosis</a:t>
            </a:r>
          </a:p>
          <a:p>
            <a:pPr marL="800100" lvl="1" indent="-342900">
              <a:buFont typeface="+mj-lt"/>
              <a:buAutoNum type="arabicPeriod"/>
            </a:pPr>
            <a:r>
              <a:rPr lang="en-US" sz="2200" b="0" i="0" u="none" strike="noStrike" dirty="0">
                <a:solidFill>
                  <a:schemeClr val="bg1"/>
                </a:solidFill>
                <a:effectLst/>
                <a:latin typeface="Calibri" panose="020F0502020204030204" pitchFamily="34" charset="0"/>
                <a:cs typeface="Calibri" panose="020F0502020204030204" pitchFamily="34" charset="0"/>
              </a:rPr>
              <a:t> </a:t>
            </a:r>
            <a:r>
              <a:rPr lang="en-US" sz="2200" b="0" i="0" u="none" strike="noStrike" dirty="0" err="1">
                <a:solidFill>
                  <a:schemeClr val="bg1"/>
                </a:solidFill>
                <a:effectLst/>
                <a:latin typeface="Calibri" panose="020F0502020204030204" pitchFamily="34" charset="0"/>
                <a:cs typeface="Calibri" panose="020F0502020204030204" pitchFamily="34" charset="0"/>
              </a:rPr>
              <a:t>noma</a:t>
            </a:r>
            <a:endParaRPr lang="en-US" sz="2200" dirty="0">
              <a:solidFill>
                <a:schemeClr val="bg1"/>
              </a:solidFill>
              <a:latin typeface="Calibri" panose="020F0502020204030204" pitchFamily="34" charset="0"/>
              <a:cs typeface="Calibri" panose="020F0502020204030204" pitchFamily="34" charset="0"/>
            </a:endParaRPr>
          </a:p>
          <a:p>
            <a:pPr marL="800100" lvl="1" indent="-342900">
              <a:buFont typeface="+mj-lt"/>
              <a:buAutoNum type="arabicPeriod"/>
            </a:pPr>
            <a:r>
              <a:rPr lang="en-US" sz="2200" b="0" i="0" u="none" strike="noStrike" dirty="0">
                <a:solidFill>
                  <a:schemeClr val="bg1"/>
                </a:solidFill>
                <a:effectLst/>
                <a:latin typeface="Calibri" panose="020F0502020204030204" pitchFamily="34" charset="0"/>
                <a:cs typeface="Calibri" panose="020F0502020204030204" pitchFamily="34" charset="0"/>
              </a:rPr>
              <a:t> onchocerciasis</a:t>
            </a:r>
          </a:p>
          <a:p>
            <a:pPr marL="800100" lvl="1" indent="-342900">
              <a:buFont typeface="+mj-lt"/>
              <a:buAutoNum type="arabicPeriod"/>
            </a:pPr>
            <a:r>
              <a:rPr lang="en-US" sz="2200" b="0" i="0" u="none" strike="noStrike" dirty="0">
                <a:solidFill>
                  <a:schemeClr val="bg1"/>
                </a:solidFill>
                <a:effectLst/>
                <a:latin typeface="Calibri" panose="020F0502020204030204" pitchFamily="34" charset="0"/>
                <a:cs typeface="Calibri" panose="020F0502020204030204" pitchFamily="34" charset="0"/>
              </a:rPr>
              <a:t> rabies</a:t>
            </a:r>
          </a:p>
          <a:p>
            <a:pPr marL="800100" lvl="1" indent="-342900">
              <a:buFont typeface="+mj-lt"/>
              <a:buAutoNum type="arabicPeriod"/>
            </a:pPr>
            <a:r>
              <a:rPr lang="en-US" sz="2200" b="0" i="0" u="none" strike="noStrike" dirty="0">
                <a:solidFill>
                  <a:schemeClr val="bg1"/>
                </a:solidFill>
                <a:effectLst/>
                <a:latin typeface="Calibri" panose="020F0502020204030204" pitchFamily="34" charset="0"/>
                <a:cs typeface="Calibri" panose="020F0502020204030204" pitchFamily="34" charset="0"/>
              </a:rPr>
              <a:t> scabies, </a:t>
            </a:r>
            <a:r>
              <a:rPr lang="en-US" sz="2200" b="0" i="0" u="none" strike="noStrike" dirty="0" err="1">
                <a:solidFill>
                  <a:schemeClr val="bg1"/>
                </a:solidFill>
                <a:effectLst/>
                <a:latin typeface="Calibri" panose="020F0502020204030204" pitchFamily="34" charset="0"/>
                <a:cs typeface="Calibri" panose="020F0502020204030204" pitchFamily="34" charset="0"/>
              </a:rPr>
              <a:t>ectoparasitoses</a:t>
            </a:r>
            <a:endParaRPr lang="en-US" sz="2200" dirty="0">
              <a:solidFill>
                <a:schemeClr val="bg1"/>
              </a:solidFill>
              <a:latin typeface="Calibri" panose="020F0502020204030204" pitchFamily="34" charset="0"/>
              <a:cs typeface="Calibri" panose="020F0502020204030204" pitchFamily="34" charset="0"/>
            </a:endParaRPr>
          </a:p>
          <a:p>
            <a:pPr marL="800100" lvl="1" indent="-342900">
              <a:buFont typeface="+mj-lt"/>
              <a:buAutoNum type="arabicPeriod"/>
            </a:pPr>
            <a:r>
              <a:rPr lang="en-US" sz="2200" dirty="0">
                <a:solidFill>
                  <a:schemeClr val="bg1"/>
                </a:solidFill>
                <a:latin typeface="Calibri" panose="020F0502020204030204" pitchFamily="34" charset="0"/>
                <a:cs typeface="Calibri" panose="020F0502020204030204" pitchFamily="34" charset="0"/>
              </a:rPr>
              <a:t> s</a:t>
            </a:r>
            <a:r>
              <a:rPr lang="en-US" sz="2200" b="0" i="0" u="none" strike="noStrike" dirty="0">
                <a:solidFill>
                  <a:schemeClr val="bg1"/>
                </a:solidFill>
                <a:effectLst/>
                <a:latin typeface="Calibri" panose="020F0502020204030204" pitchFamily="34" charset="0"/>
                <a:cs typeface="Calibri" panose="020F0502020204030204" pitchFamily="34" charset="0"/>
              </a:rPr>
              <a:t>chistosomiasis</a:t>
            </a:r>
          </a:p>
          <a:p>
            <a:pPr marL="800100" lvl="1" indent="-342900">
              <a:buFont typeface="+mj-lt"/>
              <a:buAutoNum type="arabicPeriod"/>
            </a:pPr>
            <a:r>
              <a:rPr lang="en-US" sz="2200" b="0" i="0" u="none" strike="noStrike" dirty="0">
                <a:solidFill>
                  <a:schemeClr val="bg1"/>
                </a:solidFill>
                <a:effectLst/>
                <a:latin typeface="Calibri" panose="020F0502020204030204" pitchFamily="34" charset="0"/>
                <a:cs typeface="Calibri" panose="020F0502020204030204" pitchFamily="34" charset="0"/>
              </a:rPr>
              <a:t> soil-transmitted helminthiases</a:t>
            </a:r>
            <a:endParaRPr lang="en-US" sz="2200" dirty="0">
              <a:solidFill>
                <a:schemeClr val="bg1"/>
              </a:solidFill>
              <a:latin typeface="Calibri" panose="020F0502020204030204" pitchFamily="34" charset="0"/>
              <a:cs typeface="Calibri" panose="020F0502020204030204" pitchFamily="34" charset="0"/>
            </a:endParaRPr>
          </a:p>
          <a:p>
            <a:pPr marL="800100" lvl="1" indent="-342900">
              <a:buFont typeface="+mj-lt"/>
              <a:buAutoNum type="arabicPeriod"/>
            </a:pPr>
            <a:r>
              <a:rPr lang="en-US" sz="2200" b="0" i="0" u="none" strike="noStrike" dirty="0">
                <a:solidFill>
                  <a:schemeClr val="bg1"/>
                </a:solidFill>
                <a:effectLst/>
                <a:latin typeface="Calibri" panose="020F0502020204030204" pitchFamily="34" charset="0"/>
                <a:cs typeface="Calibri" panose="020F0502020204030204" pitchFamily="34" charset="0"/>
              </a:rPr>
              <a:t> snakebite envenoming</a:t>
            </a:r>
            <a:endParaRPr lang="en-US" sz="2200" dirty="0">
              <a:solidFill>
                <a:schemeClr val="bg1"/>
              </a:solidFill>
              <a:latin typeface="Calibri" panose="020F0502020204030204" pitchFamily="34" charset="0"/>
              <a:cs typeface="Calibri" panose="020F0502020204030204" pitchFamily="34" charset="0"/>
            </a:endParaRPr>
          </a:p>
          <a:p>
            <a:pPr marL="800100" lvl="1" indent="-342900">
              <a:buFont typeface="+mj-lt"/>
              <a:buAutoNum type="arabicPeriod"/>
            </a:pPr>
            <a:r>
              <a:rPr lang="en-US" sz="2200" b="0" i="0" u="none" strike="noStrike" dirty="0">
                <a:solidFill>
                  <a:schemeClr val="bg1"/>
                </a:solidFill>
                <a:effectLst/>
                <a:latin typeface="Calibri" panose="020F0502020204030204" pitchFamily="34" charset="0"/>
                <a:cs typeface="Calibri" panose="020F0502020204030204" pitchFamily="34" charset="0"/>
              </a:rPr>
              <a:t> taeniasis/cysticercosis</a:t>
            </a:r>
            <a:endParaRPr lang="en-US" sz="2200" dirty="0">
              <a:solidFill>
                <a:schemeClr val="bg1"/>
              </a:solidFill>
              <a:latin typeface="Calibri" panose="020F0502020204030204" pitchFamily="34" charset="0"/>
              <a:cs typeface="Calibri" panose="020F0502020204030204" pitchFamily="34" charset="0"/>
            </a:endParaRPr>
          </a:p>
          <a:p>
            <a:pPr marL="800100" lvl="1" indent="-342900">
              <a:buFont typeface="+mj-lt"/>
              <a:buAutoNum type="arabicPeriod"/>
            </a:pPr>
            <a:r>
              <a:rPr lang="en-US" sz="2200" b="0" i="0" u="none" strike="noStrike" dirty="0">
                <a:solidFill>
                  <a:schemeClr val="bg1"/>
                </a:solidFill>
                <a:effectLst/>
                <a:latin typeface="Calibri" panose="020F0502020204030204" pitchFamily="34" charset="0"/>
                <a:cs typeface="Calibri" panose="020F0502020204030204" pitchFamily="34" charset="0"/>
              </a:rPr>
              <a:t> trachoma</a:t>
            </a:r>
          </a:p>
          <a:p>
            <a:pPr marL="800100" lvl="1" indent="-342900">
              <a:buFont typeface="+mj-lt"/>
              <a:buAutoNum type="arabicPeriod"/>
            </a:pPr>
            <a:r>
              <a:rPr lang="en-US" sz="2200" b="0" i="0" u="none" strike="noStrike" dirty="0">
                <a:solidFill>
                  <a:schemeClr val="bg1"/>
                </a:solidFill>
                <a:effectLst/>
                <a:latin typeface="Calibri" panose="020F0502020204030204" pitchFamily="34" charset="0"/>
                <a:cs typeface="Calibri" panose="020F0502020204030204" pitchFamily="34" charset="0"/>
              </a:rPr>
              <a:t> yaws</a:t>
            </a:r>
            <a:endParaRPr lang="en-US" sz="22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797963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EB9D2-4D3F-E3F6-8A71-669CB3E85A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060738-8296-F500-9E81-A8E2F9FAA625}"/>
              </a:ext>
            </a:extLst>
          </p:cNvPr>
          <p:cNvSpPr>
            <a:spLocks noGrp="1"/>
          </p:cNvSpPr>
          <p:nvPr>
            <p:ph type="title"/>
          </p:nvPr>
        </p:nvSpPr>
        <p:spPr/>
        <p:txBody>
          <a:bodyPr/>
          <a:lstStyle/>
          <a:p>
            <a:r>
              <a:rPr lang="en-US" dirty="0">
                <a:solidFill>
                  <a:schemeClr val="bg1"/>
                </a:solidFill>
              </a:rPr>
              <a:t>Goals for this lecture</a:t>
            </a:r>
          </a:p>
        </p:txBody>
      </p:sp>
      <p:sp>
        <p:nvSpPr>
          <p:cNvPr id="3" name="Content Placeholder 2">
            <a:extLst>
              <a:ext uri="{FF2B5EF4-FFF2-40B4-BE49-F238E27FC236}">
                <a16:creationId xmlns:a16="http://schemas.microsoft.com/office/drawing/2014/main" id="{D8551EF5-0AE8-A5E0-C9E8-0C80AE91CB8A}"/>
              </a:ext>
            </a:extLst>
          </p:cNvPr>
          <p:cNvSpPr>
            <a:spLocks noGrp="1"/>
          </p:cNvSpPr>
          <p:nvPr>
            <p:ph idx="1"/>
          </p:nvPr>
        </p:nvSpPr>
        <p:spPr>
          <a:xfrm>
            <a:off x="838200" y="1516135"/>
            <a:ext cx="10515600" cy="4351338"/>
          </a:xfrm>
        </p:spPr>
        <p:txBody>
          <a:bodyPr>
            <a:normAutofit/>
          </a:bodyPr>
          <a:lstStyle/>
          <a:p>
            <a:r>
              <a:rPr lang="en-US" sz="3200" dirty="0">
                <a:solidFill>
                  <a:schemeClr val="bg1"/>
                </a:solidFill>
              </a:rPr>
              <a:t>To explain what we’re doing here</a:t>
            </a:r>
          </a:p>
          <a:p>
            <a:r>
              <a:rPr lang="en-US" sz="3200" dirty="0">
                <a:solidFill>
                  <a:schemeClr val="bg1"/>
                </a:solidFill>
              </a:rPr>
              <a:t>To introduce global health</a:t>
            </a:r>
          </a:p>
          <a:p>
            <a:r>
              <a:rPr lang="en-US" sz="3200" dirty="0">
                <a:solidFill>
                  <a:schemeClr val="bg1"/>
                </a:solidFill>
                <a:highlight>
                  <a:srgbClr val="FFFF00"/>
                </a:highlight>
              </a:rPr>
              <a:t>To introduce infectious disease</a:t>
            </a:r>
          </a:p>
          <a:p>
            <a:r>
              <a:rPr lang="en-US" sz="3200" dirty="0">
                <a:solidFill>
                  <a:schemeClr val="bg1"/>
                </a:solidFill>
              </a:rPr>
              <a:t>To introduce methods for the study of infectious diseases</a:t>
            </a:r>
          </a:p>
          <a:p>
            <a:endParaRPr lang="en-US" sz="3200" dirty="0">
              <a:solidFill>
                <a:schemeClr val="bg1"/>
              </a:solidFill>
            </a:endParaRPr>
          </a:p>
        </p:txBody>
      </p:sp>
    </p:spTree>
    <p:extLst>
      <p:ext uri="{BB962C8B-B14F-4D97-AF65-F5344CB8AC3E}">
        <p14:creationId xmlns:p14="http://schemas.microsoft.com/office/powerpoint/2010/main" val="747476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031C45-8660-CE45-363A-DA04BD828225}"/>
              </a:ext>
            </a:extLst>
          </p:cNvPr>
          <p:cNvPicPr>
            <a:picLocks noChangeAspect="1"/>
          </p:cNvPicPr>
          <p:nvPr/>
        </p:nvPicPr>
        <p:blipFill>
          <a:blip r:embed="rId3"/>
          <a:stretch>
            <a:fillRect/>
          </a:stretch>
        </p:blipFill>
        <p:spPr>
          <a:xfrm>
            <a:off x="7171202" y="1767579"/>
            <a:ext cx="4660014" cy="4824838"/>
          </a:xfrm>
          <a:prstGeom prst="rect">
            <a:avLst/>
          </a:prstGeom>
        </p:spPr>
      </p:pic>
      <p:sp>
        <p:nvSpPr>
          <p:cNvPr id="5" name="Content Placeholder 2">
            <a:extLst>
              <a:ext uri="{FF2B5EF4-FFF2-40B4-BE49-F238E27FC236}">
                <a16:creationId xmlns:a16="http://schemas.microsoft.com/office/drawing/2014/main" id="{0D7C6F1A-99FC-FF9F-6EBB-E590B4F48170}"/>
              </a:ext>
            </a:extLst>
          </p:cNvPr>
          <p:cNvSpPr>
            <a:spLocks noGrp="1"/>
          </p:cNvSpPr>
          <p:nvPr>
            <p:ph idx="1"/>
          </p:nvPr>
        </p:nvSpPr>
        <p:spPr>
          <a:xfrm>
            <a:off x="-101083" y="1767579"/>
            <a:ext cx="6911501" cy="5641054"/>
          </a:xfrm>
        </p:spPr>
        <p:txBody>
          <a:bodyPr>
            <a:normAutofit/>
          </a:bodyPr>
          <a:lstStyle/>
          <a:p>
            <a:pPr marL="971550" lvl="1" indent="-514350">
              <a:buAutoNum type="arabicPeriod"/>
            </a:pPr>
            <a:r>
              <a:rPr lang="en-US" sz="2600" b="1" u="sng" dirty="0">
                <a:solidFill>
                  <a:schemeClr val="bg1"/>
                </a:solidFill>
              </a:rPr>
              <a:t>Four Humors:</a:t>
            </a:r>
            <a:r>
              <a:rPr lang="en-US" sz="2600" b="1" dirty="0">
                <a:solidFill>
                  <a:schemeClr val="bg1"/>
                </a:solidFill>
              </a:rPr>
              <a:t> </a:t>
            </a:r>
            <a:r>
              <a:rPr lang="en-US" sz="2600" dirty="0">
                <a:solidFill>
                  <a:schemeClr val="bg1"/>
                </a:solidFill>
              </a:rPr>
              <a:t>Hippocrates (c. 400 BC) wrote that disease results from an imbalance of the four humors</a:t>
            </a:r>
          </a:p>
          <a:p>
            <a:pPr marL="971550" lvl="1" indent="-514350">
              <a:buAutoNum type="arabicPeriod"/>
            </a:pPr>
            <a:endParaRPr lang="en-US" sz="2600" dirty="0">
              <a:solidFill>
                <a:schemeClr val="bg1"/>
              </a:solidFill>
            </a:endParaRPr>
          </a:p>
          <a:p>
            <a:pPr>
              <a:buFontTx/>
              <a:buChar char="-"/>
            </a:pPr>
            <a:endParaRPr lang="en-US" dirty="0">
              <a:solidFill>
                <a:schemeClr val="bg1"/>
              </a:solidFill>
            </a:endParaRPr>
          </a:p>
          <a:p>
            <a:pPr marL="514350" indent="-514350">
              <a:buFont typeface="+mj-lt"/>
              <a:buAutoNum type="arabicPeriod"/>
            </a:pPr>
            <a:endParaRPr lang="en-US" dirty="0">
              <a:solidFill>
                <a:schemeClr val="bg1"/>
              </a:solidFill>
            </a:endParaRPr>
          </a:p>
          <a:p>
            <a:pPr lvl="1">
              <a:buFontTx/>
              <a:buChar char="-"/>
            </a:pPr>
            <a:endParaRPr lang="en-US" dirty="0">
              <a:solidFill>
                <a:schemeClr val="bg1"/>
              </a:solidFill>
            </a:endParaRPr>
          </a:p>
          <a:p>
            <a:pPr lvl="1">
              <a:buFontTx/>
              <a:buChar char="-"/>
            </a:pPr>
            <a:endParaRPr lang="en-US" dirty="0">
              <a:solidFill>
                <a:schemeClr val="bg1"/>
              </a:solidFill>
            </a:endParaRPr>
          </a:p>
        </p:txBody>
      </p:sp>
      <p:sp>
        <p:nvSpPr>
          <p:cNvPr id="9" name="Title 1">
            <a:extLst>
              <a:ext uri="{FF2B5EF4-FFF2-40B4-BE49-F238E27FC236}">
                <a16:creationId xmlns:a16="http://schemas.microsoft.com/office/drawing/2014/main" id="{2719E0EF-F5B1-EBF0-653F-F11AE86BBFC9}"/>
              </a:ext>
            </a:extLst>
          </p:cNvPr>
          <p:cNvSpPr txBox="1">
            <a:spLocks/>
          </p:cNvSpPr>
          <p:nvPr/>
        </p:nvSpPr>
        <p:spPr>
          <a:xfrm>
            <a:off x="2904962" y="265583"/>
            <a:ext cx="677868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bg1"/>
                </a:solidFill>
                <a:latin typeface="Calibri" panose="020F0502020204030204" pitchFamily="34" charset="0"/>
                <a:cs typeface="Calibri" panose="020F0502020204030204" pitchFamily="34" charset="0"/>
              </a:rPr>
              <a:t>What causes disease? </a:t>
            </a:r>
            <a:r>
              <a:rPr lang="en-US" sz="3500" i="1" dirty="0">
                <a:solidFill>
                  <a:schemeClr val="bg1"/>
                </a:solidFill>
                <a:latin typeface="Calibri" panose="020F0502020204030204" pitchFamily="34" charset="0"/>
                <a:cs typeface="Calibri" panose="020F0502020204030204" pitchFamily="34" charset="0"/>
              </a:rPr>
              <a:t>Perspectives through the ages</a:t>
            </a:r>
          </a:p>
        </p:txBody>
      </p:sp>
    </p:spTree>
    <p:extLst>
      <p:ext uri="{BB962C8B-B14F-4D97-AF65-F5344CB8AC3E}">
        <p14:creationId xmlns:p14="http://schemas.microsoft.com/office/powerpoint/2010/main" val="4733378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0D7C6F1A-99FC-FF9F-6EBB-E590B4F48170}"/>
              </a:ext>
            </a:extLst>
          </p:cNvPr>
          <p:cNvSpPr>
            <a:spLocks noGrp="1"/>
          </p:cNvSpPr>
          <p:nvPr>
            <p:ph idx="1"/>
          </p:nvPr>
        </p:nvSpPr>
        <p:spPr>
          <a:xfrm>
            <a:off x="-101083" y="1767579"/>
            <a:ext cx="6911501" cy="5641054"/>
          </a:xfrm>
        </p:spPr>
        <p:txBody>
          <a:bodyPr>
            <a:normAutofit/>
          </a:bodyPr>
          <a:lstStyle/>
          <a:p>
            <a:pPr marL="971550" lvl="1" indent="-514350">
              <a:buAutoNum type="arabicPeriod"/>
            </a:pPr>
            <a:r>
              <a:rPr lang="en-US" sz="2600" b="1" u="sng" dirty="0">
                <a:solidFill>
                  <a:schemeClr val="bg1"/>
                </a:solidFill>
              </a:rPr>
              <a:t>Four Humors:</a:t>
            </a:r>
            <a:r>
              <a:rPr lang="en-US" sz="2600" b="1" dirty="0">
                <a:solidFill>
                  <a:schemeClr val="bg1"/>
                </a:solidFill>
              </a:rPr>
              <a:t> </a:t>
            </a:r>
            <a:r>
              <a:rPr lang="en-US" sz="2600" dirty="0">
                <a:solidFill>
                  <a:schemeClr val="bg1"/>
                </a:solidFill>
              </a:rPr>
              <a:t>Hippocrates (c. 400 BC) wrote that disease results from an imbalance of the four humors</a:t>
            </a:r>
          </a:p>
          <a:p>
            <a:pPr marL="971550" lvl="1" indent="-514350">
              <a:buAutoNum type="arabicPeriod"/>
            </a:pPr>
            <a:r>
              <a:rPr lang="en-US" sz="2600" b="1" u="sng" dirty="0">
                <a:solidFill>
                  <a:schemeClr val="bg1"/>
                </a:solidFill>
              </a:rPr>
              <a:t>Miasmatic Theory:</a:t>
            </a:r>
            <a:r>
              <a:rPr lang="en-US" sz="2600" dirty="0">
                <a:solidFill>
                  <a:schemeClr val="bg1"/>
                </a:solidFill>
              </a:rPr>
              <a:t> Extension of Hippocrates that lasted through the 1800s – idea that disease was caused by bad air. Popularized by Florence </a:t>
            </a:r>
            <a:r>
              <a:rPr lang="en-US" sz="2600" dirty="0" err="1">
                <a:solidFill>
                  <a:schemeClr val="bg1"/>
                </a:solidFill>
              </a:rPr>
              <a:t>Nightengale</a:t>
            </a:r>
            <a:endParaRPr lang="en-US" sz="2600" dirty="0">
              <a:solidFill>
                <a:schemeClr val="bg1"/>
              </a:solidFill>
            </a:endParaRPr>
          </a:p>
          <a:p>
            <a:pPr marL="971550" lvl="1" indent="-514350">
              <a:buAutoNum type="arabicPeriod"/>
            </a:pPr>
            <a:endParaRPr lang="en-US" dirty="0">
              <a:solidFill>
                <a:schemeClr val="bg1"/>
              </a:solidFill>
            </a:endParaRPr>
          </a:p>
          <a:p>
            <a:pPr marL="514350" indent="-514350">
              <a:buFont typeface="+mj-lt"/>
              <a:buAutoNum type="arabicPeriod"/>
            </a:pPr>
            <a:endParaRPr lang="en-US" dirty="0">
              <a:solidFill>
                <a:schemeClr val="bg1"/>
              </a:solidFill>
            </a:endParaRPr>
          </a:p>
          <a:p>
            <a:pPr lvl="1">
              <a:buFontTx/>
              <a:buChar char="-"/>
            </a:pPr>
            <a:endParaRPr lang="en-US" dirty="0">
              <a:solidFill>
                <a:schemeClr val="bg1"/>
              </a:solidFill>
            </a:endParaRPr>
          </a:p>
          <a:p>
            <a:pPr lvl="1">
              <a:buFontTx/>
              <a:buChar char="-"/>
            </a:pPr>
            <a:endParaRPr lang="en-US" dirty="0">
              <a:solidFill>
                <a:schemeClr val="bg1"/>
              </a:solidFill>
            </a:endParaRPr>
          </a:p>
        </p:txBody>
      </p:sp>
      <p:pic>
        <p:nvPicPr>
          <p:cNvPr id="6" name="Picture 5">
            <a:extLst>
              <a:ext uri="{FF2B5EF4-FFF2-40B4-BE49-F238E27FC236}">
                <a16:creationId xmlns:a16="http://schemas.microsoft.com/office/drawing/2014/main" id="{13E20D61-3298-5BB7-1608-CF7B7E46BEC2}"/>
              </a:ext>
            </a:extLst>
          </p:cNvPr>
          <p:cNvPicPr>
            <a:picLocks noChangeAspect="1"/>
          </p:cNvPicPr>
          <p:nvPr/>
        </p:nvPicPr>
        <p:blipFill>
          <a:blip r:embed="rId3"/>
          <a:stretch>
            <a:fillRect/>
          </a:stretch>
        </p:blipFill>
        <p:spPr>
          <a:xfrm>
            <a:off x="7338621" y="3260945"/>
            <a:ext cx="4325176" cy="3247293"/>
          </a:xfrm>
          <a:prstGeom prst="rect">
            <a:avLst/>
          </a:prstGeom>
        </p:spPr>
      </p:pic>
      <p:sp>
        <p:nvSpPr>
          <p:cNvPr id="2" name="Title 1">
            <a:extLst>
              <a:ext uri="{FF2B5EF4-FFF2-40B4-BE49-F238E27FC236}">
                <a16:creationId xmlns:a16="http://schemas.microsoft.com/office/drawing/2014/main" id="{3018CE4E-9558-0FD2-EB1C-F9818CB420CF}"/>
              </a:ext>
            </a:extLst>
          </p:cNvPr>
          <p:cNvSpPr txBox="1">
            <a:spLocks/>
          </p:cNvSpPr>
          <p:nvPr/>
        </p:nvSpPr>
        <p:spPr>
          <a:xfrm>
            <a:off x="2904962" y="265583"/>
            <a:ext cx="677868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bg1"/>
                </a:solidFill>
                <a:latin typeface="Calibri" panose="020F0502020204030204" pitchFamily="34" charset="0"/>
                <a:cs typeface="Calibri" panose="020F0502020204030204" pitchFamily="34" charset="0"/>
              </a:rPr>
              <a:t>What causes disease? </a:t>
            </a:r>
            <a:r>
              <a:rPr lang="en-US" sz="3500" i="1" dirty="0">
                <a:solidFill>
                  <a:schemeClr val="bg1"/>
                </a:solidFill>
                <a:latin typeface="Calibri" panose="020F0502020204030204" pitchFamily="34" charset="0"/>
                <a:cs typeface="Calibri" panose="020F0502020204030204" pitchFamily="34" charset="0"/>
              </a:rPr>
              <a:t>Perspectives through the ages</a:t>
            </a:r>
          </a:p>
        </p:txBody>
      </p:sp>
    </p:spTree>
    <p:extLst>
      <p:ext uri="{BB962C8B-B14F-4D97-AF65-F5344CB8AC3E}">
        <p14:creationId xmlns:p14="http://schemas.microsoft.com/office/powerpoint/2010/main" val="2161533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0D7C6F1A-99FC-FF9F-6EBB-E590B4F48170}"/>
              </a:ext>
            </a:extLst>
          </p:cNvPr>
          <p:cNvSpPr>
            <a:spLocks noGrp="1"/>
          </p:cNvSpPr>
          <p:nvPr>
            <p:ph idx="1"/>
          </p:nvPr>
        </p:nvSpPr>
        <p:spPr>
          <a:xfrm>
            <a:off x="-101083" y="1767579"/>
            <a:ext cx="6911501" cy="5641054"/>
          </a:xfrm>
        </p:spPr>
        <p:txBody>
          <a:bodyPr>
            <a:normAutofit/>
          </a:bodyPr>
          <a:lstStyle/>
          <a:p>
            <a:pPr marL="971550" lvl="1" indent="-514350">
              <a:buAutoNum type="arabicPeriod"/>
            </a:pPr>
            <a:r>
              <a:rPr lang="en-US" sz="2600" b="1" u="sng" dirty="0">
                <a:solidFill>
                  <a:schemeClr val="bg1"/>
                </a:solidFill>
              </a:rPr>
              <a:t>Four Humors:</a:t>
            </a:r>
            <a:r>
              <a:rPr lang="en-US" sz="2600" b="1" dirty="0">
                <a:solidFill>
                  <a:schemeClr val="bg1"/>
                </a:solidFill>
              </a:rPr>
              <a:t> </a:t>
            </a:r>
            <a:r>
              <a:rPr lang="en-US" sz="2600" dirty="0">
                <a:solidFill>
                  <a:schemeClr val="bg1"/>
                </a:solidFill>
              </a:rPr>
              <a:t>Hippocrates (c. 400 BC) wrote that disease results from an imbalance of the four humors</a:t>
            </a:r>
          </a:p>
          <a:p>
            <a:pPr marL="971550" lvl="1" indent="-514350">
              <a:buAutoNum type="arabicPeriod"/>
            </a:pPr>
            <a:r>
              <a:rPr lang="en-US" sz="2600" b="1" u="sng" dirty="0">
                <a:solidFill>
                  <a:schemeClr val="bg1"/>
                </a:solidFill>
              </a:rPr>
              <a:t>Miasmatic Theory:</a:t>
            </a:r>
            <a:r>
              <a:rPr lang="en-US" sz="2600" dirty="0">
                <a:solidFill>
                  <a:schemeClr val="bg1"/>
                </a:solidFill>
              </a:rPr>
              <a:t> Extension of Hippocrates that lasted through the 1800s – idea that disease was caused by bad air.</a:t>
            </a:r>
          </a:p>
          <a:p>
            <a:pPr lvl="2"/>
            <a:r>
              <a:rPr lang="en-US" sz="2200" dirty="0">
                <a:solidFill>
                  <a:schemeClr val="bg1"/>
                </a:solidFill>
              </a:rPr>
              <a:t>Popularized by Florence </a:t>
            </a:r>
            <a:r>
              <a:rPr lang="en-US" sz="2200" dirty="0" err="1">
                <a:solidFill>
                  <a:schemeClr val="bg1"/>
                </a:solidFill>
              </a:rPr>
              <a:t>Nightengale</a:t>
            </a:r>
            <a:endParaRPr lang="en-US" sz="2200" dirty="0">
              <a:solidFill>
                <a:schemeClr val="bg1"/>
              </a:solidFill>
            </a:endParaRPr>
          </a:p>
          <a:p>
            <a:pPr marL="971550" lvl="1" indent="-514350">
              <a:buAutoNum type="arabicPeriod"/>
            </a:pPr>
            <a:r>
              <a:rPr lang="en-US" sz="2600" b="1" u="sng" dirty="0">
                <a:solidFill>
                  <a:schemeClr val="bg1"/>
                </a:solidFill>
              </a:rPr>
              <a:t>Germ Theory of Disease:</a:t>
            </a:r>
            <a:r>
              <a:rPr lang="en-US" sz="2600" dirty="0">
                <a:solidFill>
                  <a:schemeClr val="bg1"/>
                </a:solidFill>
              </a:rPr>
              <a:t> Idea that disease results from germs</a:t>
            </a:r>
          </a:p>
          <a:p>
            <a:pPr lvl="2"/>
            <a:r>
              <a:rPr lang="en-US" sz="2200" dirty="0">
                <a:solidFill>
                  <a:schemeClr val="bg1"/>
                </a:solidFill>
              </a:rPr>
              <a:t>Leuwenhoek’s microscope (1675)</a:t>
            </a:r>
          </a:p>
          <a:p>
            <a:pPr lvl="2"/>
            <a:r>
              <a:rPr lang="en-US" sz="2200" dirty="0">
                <a:solidFill>
                  <a:schemeClr val="bg1"/>
                </a:solidFill>
              </a:rPr>
              <a:t>Koch’s postulates (1890)</a:t>
            </a:r>
          </a:p>
          <a:p>
            <a:pPr marL="971550" lvl="1" indent="-514350">
              <a:buAutoNum type="arabicPeriod"/>
            </a:pPr>
            <a:endParaRPr lang="en-US" dirty="0">
              <a:solidFill>
                <a:schemeClr val="bg1"/>
              </a:solidFill>
            </a:endParaRPr>
          </a:p>
          <a:p>
            <a:pPr marL="514350" indent="-514350">
              <a:buFont typeface="+mj-lt"/>
              <a:buAutoNum type="arabicPeriod"/>
            </a:pPr>
            <a:endParaRPr lang="en-US" dirty="0">
              <a:solidFill>
                <a:schemeClr val="bg1"/>
              </a:solidFill>
            </a:endParaRPr>
          </a:p>
          <a:p>
            <a:pPr lvl="1">
              <a:buFontTx/>
              <a:buChar char="-"/>
            </a:pPr>
            <a:endParaRPr lang="en-US" dirty="0">
              <a:solidFill>
                <a:schemeClr val="bg1"/>
              </a:solidFill>
            </a:endParaRPr>
          </a:p>
          <a:p>
            <a:pPr lvl="1">
              <a:buFontTx/>
              <a:buChar char="-"/>
            </a:pPr>
            <a:endParaRPr lang="en-US" dirty="0">
              <a:solidFill>
                <a:schemeClr val="bg1"/>
              </a:solidFill>
            </a:endParaRPr>
          </a:p>
        </p:txBody>
      </p:sp>
      <p:pic>
        <p:nvPicPr>
          <p:cNvPr id="18434" name="Picture 2">
            <a:extLst>
              <a:ext uri="{FF2B5EF4-FFF2-40B4-BE49-F238E27FC236}">
                <a16:creationId xmlns:a16="http://schemas.microsoft.com/office/drawing/2014/main" id="{B123F0BC-F56B-7C5D-7A5B-4C61C7C13E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867"/>
          <a:stretch/>
        </p:blipFill>
        <p:spPr bwMode="auto">
          <a:xfrm>
            <a:off x="7856376" y="1570340"/>
            <a:ext cx="3974840" cy="52876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FAF30DD-6284-B7D5-93E4-58F8B6F0657E}"/>
              </a:ext>
            </a:extLst>
          </p:cNvPr>
          <p:cNvSpPr txBox="1">
            <a:spLocks/>
          </p:cNvSpPr>
          <p:nvPr/>
        </p:nvSpPr>
        <p:spPr>
          <a:xfrm>
            <a:off x="2904962" y="265583"/>
            <a:ext cx="677868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bg1"/>
                </a:solidFill>
                <a:latin typeface="Calibri" panose="020F0502020204030204" pitchFamily="34" charset="0"/>
                <a:cs typeface="Calibri" panose="020F0502020204030204" pitchFamily="34" charset="0"/>
              </a:rPr>
              <a:t>What causes disease? </a:t>
            </a:r>
            <a:r>
              <a:rPr lang="en-US" sz="3500" i="1" dirty="0">
                <a:solidFill>
                  <a:schemeClr val="bg1"/>
                </a:solidFill>
                <a:latin typeface="Calibri" panose="020F0502020204030204" pitchFamily="34" charset="0"/>
                <a:cs typeface="Calibri" panose="020F0502020204030204" pitchFamily="34" charset="0"/>
              </a:rPr>
              <a:t>Perspectives through the ages</a:t>
            </a:r>
          </a:p>
        </p:txBody>
      </p:sp>
    </p:spTree>
    <p:extLst>
      <p:ext uri="{BB962C8B-B14F-4D97-AF65-F5344CB8AC3E}">
        <p14:creationId xmlns:p14="http://schemas.microsoft.com/office/powerpoint/2010/main" val="23098500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0D7C6F1A-99FC-FF9F-6EBB-E590B4F48170}"/>
              </a:ext>
            </a:extLst>
          </p:cNvPr>
          <p:cNvSpPr>
            <a:spLocks noGrp="1"/>
          </p:cNvSpPr>
          <p:nvPr>
            <p:ph idx="1"/>
          </p:nvPr>
        </p:nvSpPr>
        <p:spPr>
          <a:xfrm>
            <a:off x="-101083" y="1767579"/>
            <a:ext cx="6911501" cy="5641054"/>
          </a:xfrm>
        </p:spPr>
        <p:txBody>
          <a:bodyPr>
            <a:normAutofit/>
          </a:bodyPr>
          <a:lstStyle/>
          <a:p>
            <a:pPr marL="971550" lvl="1" indent="-514350">
              <a:buAutoNum type="arabicPeriod"/>
            </a:pPr>
            <a:r>
              <a:rPr lang="en-US" sz="2600" b="1" u="sng" dirty="0">
                <a:solidFill>
                  <a:schemeClr val="bg1"/>
                </a:solidFill>
              </a:rPr>
              <a:t>Four Humors:</a:t>
            </a:r>
            <a:r>
              <a:rPr lang="en-US" sz="2600" b="1" dirty="0">
                <a:solidFill>
                  <a:schemeClr val="bg1"/>
                </a:solidFill>
              </a:rPr>
              <a:t> </a:t>
            </a:r>
            <a:r>
              <a:rPr lang="en-US" sz="2600" dirty="0">
                <a:solidFill>
                  <a:schemeClr val="bg1"/>
                </a:solidFill>
              </a:rPr>
              <a:t>Hippocrates (c. 400 BC) wrote that disease results from an imbalance of the four humors</a:t>
            </a:r>
          </a:p>
          <a:p>
            <a:pPr marL="971550" lvl="1" indent="-514350">
              <a:buAutoNum type="arabicPeriod"/>
            </a:pPr>
            <a:r>
              <a:rPr lang="en-US" sz="2600" b="1" u="sng" dirty="0">
                <a:solidFill>
                  <a:schemeClr val="bg1"/>
                </a:solidFill>
              </a:rPr>
              <a:t>Miasmatic Theory:</a:t>
            </a:r>
            <a:r>
              <a:rPr lang="en-US" sz="2600" dirty="0">
                <a:solidFill>
                  <a:schemeClr val="bg1"/>
                </a:solidFill>
              </a:rPr>
              <a:t> Extension of Hippocrates that lasted through the 1800s – idea that disease was caused by bad air.</a:t>
            </a:r>
          </a:p>
          <a:p>
            <a:pPr lvl="2"/>
            <a:r>
              <a:rPr lang="en-US" sz="2200" dirty="0">
                <a:solidFill>
                  <a:schemeClr val="bg1"/>
                </a:solidFill>
              </a:rPr>
              <a:t>Popularized by Florence </a:t>
            </a:r>
            <a:r>
              <a:rPr lang="en-US" sz="2200" dirty="0" err="1">
                <a:solidFill>
                  <a:schemeClr val="bg1"/>
                </a:solidFill>
              </a:rPr>
              <a:t>Nightengale</a:t>
            </a:r>
            <a:endParaRPr lang="en-US" sz="2200" dirty="0">
              <a:solidFill>
                <a:schemeClr val="bg1"/>
              </a:solidFill>
            </a:endParaRPr>
          </a:p>
          <a:p>
            <a:pPr marL="971550" lvl="1" indent="-514350">
              <a:buAutoNum type="arabicPeriod"/>
            </a:pPr>
            <a:r>
              <a:rPr lang="en-US" sz="2600" b="1" u="sng" dirty="0">
                <a:solidFill>
                  <a:schemeClr val="bg1"/>
                </a:solidFill>
              </a:rPr>
              <a:t>Germ Theory of Disease:</a:t>
            </a:r>
            <a:r>
              <a:rPr lang="en-US" sz="2600" dirty="0">
                <a:solidFill>
                  <a:schemeClr val="bg1"/>
                </a:solidFill>
              </a:rPr>
              <a:t> Idea that disease results from germs</a:t>
            </a:r>
          </a:p>
          <a:p>
            <a:pPr lvl="2"/>
            <a:r>
              <a:rPr lang="en-US" sz="2200" dirty="0">
                <a:solidFill>
                  <a:schemeClr val="bg1"/>
                </a:solidFill>
              </a:rPr>
              <a:t>Leuwenhoek’s microscope (1675)</a:t>
            </a:r>
          </a:p>
          <a:p>
            <a:pPr lvl="2"/>
            <a:r>
              <a:rPr lang="en-US" sz="2200" dirty="0">
                <a:solidFill>
                  <a:schemeClr val="bg1"/>
                </a:solidFill>
              </a:rPr>
              <a:t>Koch’s postulates (1890)</a:t>
            </a:r>
          </a:p>
          <a:p>
            <a:pPr marL="971550" lvl="1" indent="-514350">
              <a:buAutoNum type="arabicPeriod"/>
            </a:pPr>
            <a:r>
              <a:rPr lang="en-US" sz="2600" b="1" u="sng" dirty="0">
                <a:solidFill>
                  <a:schemeClr val="bg1"/>
                </a:solidFill>
              </a:rPr>
              <a:t>Classic epidemiology</a:t>
            </a:r>
          </a:p>
          <a:p>
            <a:pPr lvl="2"/>
            <a:r>
              <a:rPr lang="en-US" sz="2200" dirty="0">
                <a:solidFill>
                  <a:schemeClr val="bg1"/>
                </a:solidFill>
              </a:rPr>
              <a:t>Risk factors for disease = John Snow (1854)</a:t>
            </a:r>
          </a:p>
          <a:p>
            <a:pPr marL="971550" lvl="1" indent="-514350">
              <a:buAutoNum type="arabicPeriod"/>
            </a:pPr>
            <a:endParaRPr lang="en-US" dirty="0">
              <a:solidFill>
                <a:schemeClr val="bg1"/>
              </a:solidFill>
            </a:endParaRPr>
          </a:p>
          <a:p>
            <a:pPr marL="514350" indent="-514350">
              <a:buFont typeface="+mj-lt"/>
              <a:buAutoNum type="arabicPeriod"/>
            </a:pPr>
            <a:endParaRPr lang="en-US" dirty="0">
              <a:solidFill>
                <a:schemeClr val="bg1"/>
              </a:solidFill>
            </a:endParaRPr>
          </a:p>
          <a:p>
            <a:pPr lvl="1">
              <a:buFontTx/>
              <a:buChar char="-"/>
            </a:pPr>
            <a:endParaRPr lang="en-US" dirty="0">
              <a:solidFill>
                <a:schemeClr val="bg1"/>
              </a:solidFill>
            </a:endParaRPr>
          </a:p>
          <a:p>
            <a:pPr lvl="1">
              <a:buFontTx/>
              <a:buChar char="-"/>
            </a:pPr>
            <a:endParaRPr lang="en-US" dirty="0">
              <a:solidFill>
                <a:schemeClr val="bg1"/>
              </a:solidFill>
            </a:endParaRPr>
          </a:p>
        </p:txBody>
      </p:sp>
      <p:pic>
        <p:nvPicPr>
          <p:cNvPr id="4" name="Content Placeholder 3">
            <a:extLst>
              <a:ext uri="{FF2B5EF4-FFF2-40B4-BE49-F238E27FC236}">
                <a16:creationId xmlns:a16="http://schemas.microsoft.com/office/drawing/2014/main" id="{1ED17F74-2A00-F077-F3B8-282651D23F77}"/>
              </a:ext>
            </a:extLst>
          </p:cNvPr>
          <p:cNvPicPr>
            <a:picLocks noChangeAspect="1"/>
          </p:cNvPicPr>
          <p:nvPr/>
        </p:nvPicPr>
        <p:blipFill>
          <a:blip r:embed="rId3"/>
          <a:srcRect l="-40591" r="-40591"/>
          <a:stretch>
            <a:fillRect/>
          </a:stretch>
        </p:blipFill>
        <p:spPr>
          <a:xfrm>
            <a:off x="5685122" y="2120054"/>
            <a:ext cx="7632174" cy="4197402"/>
          </a:xfrm>
          <a:prstGeom prst="rect">
            <a:avLst/>
          </a:prstGeom>
        </p:spPr>
      </p:pic>
      <p:sp>
        <p:nvSpPr>
          <p:cNvPr id="2" name="Title 1">
            <a:extLst>
              <a:ext uri="{FF2B5EF4-FFF2-40B4-BE49-F238E27FC236}">
                <a16:creationId xmlns:a16="http://schemas.microsoft.com/office/drawing/2014/main" id="{3D8847E4-A23D-FF3F-11D0-B83ACAC82551}"/>
              </a:ext>
            </a:extLst>
          </p:cNvPr>
          <p:cNvSpPr txBox="1">
            <a:spLocks/>
          </p:cNvSpPr>
          <p:nvPr/>
        </p:nvSpPr>
        <p:spPr>
          <a:xfrm>
            <a:off x="2904962" y="265583"/>
            <a:ext cx="677868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bg1"/>
                </a:solidFill>
                <a:latin typeface="Calibri" panose="020F0502020204030204" pitchFamily="34" charset="0"/>
                <a:cs typeface="Calibri" panose="020F0502020204030204" pitchFamily="34" charset="0"/>
              </a:rPr>
              <a:t>What causes disease? </a:t>
            </a:r>
            <a:r>
              <a:rPr lang="en-US" sz="3500" i="1" dirty="0">
                <a:solidFill>
                  <a:schemeClr val="bg1"/>
                </a:solidFill>
                <a:latin typeface="Calibri" panose="020F0502020204030204" pitchFamily="34" charset="0"/>
                <a:cs typeface="Calibri" panose="020F0502020204030204" pitchFamily="34" charset="0"/>
              </a:rPr>
              <a:t>Perspectives through the ages</a:t>
            </a:r>
          </a:p>
        </p:txBody>
      </p:sp>
    </p:spTree>
    <p:extLst>
      <p:ext uri="{BB962C8B-B14F-4D97-AF65-F5344CB8AC3E}">
        <p14:creationId xmlns:p14="http://schemas.microsoft.com/office/powerpoint/2010/main" val="16769135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0D7C6F1A-99FC-FF9F-6EBB-E590B4F48170}"/>
              </a:ext>
            </a:extLst>
          </p:cNvPr>
          <p:cNvSpPr>
            <a:spLocks noGrp="1"/>
          </p:cNvSpPr>
          <p:nvPr>
            <p:ph idx="1"/>
          </p:nvPr>
        </p:nvSpPr>
        <p:spPr>
          <a:xfrm>
            <a:off x="0" y="911845"/>
            <a:ext cx="6911501" cy="6092070"/>
          </a:xfrm>
        </p:spPr>
        <p:txBody>
          <a:bodyPr>
            <a:normAutofit lnSpcReduction="10000"/>
          </a:bodyPr>
          <a:lstStyle/>
          <a:p>
            <a:pPr marL="971550" lvl="1" indent="-514350">
              <a:buAutoNum type="arabicPeriod"/>
            </a:pPr>
            <a:r>
              <a:rPr lang="en-US" sz="2600" b="1" u="sng" dirty="0">
                <a:solidFill>
                  <a:schemeClr val="bg1"/>
                </a:solidFill>
              </a:rPr>
              <a:t>Four Humors:</a:t>
            </a:r>
            <a:r>
              <a:rPr lang="en-US" sz="2600" b="1" dirty="0">
                <a:solidFill>
                  <a:schemeClr val="bg1"/>
                </a:solidFill>
              </a:rPr>
              <a:t> </a:t>
            </a:r>
            <a:r>
              <a:rPr lang="en-US" sz="2600" dirty="0">
                <a:solidFill>
                  <a:schemeClr val="bg1"/>
                </a:solidFill>
              </a:rPr>
              <a:t>Hippocrates (c. 400 BC) wrote that disease results from an imbalance of the four humors</a:t>
            </a:r>
          </a:p>
          <a:p>
            <a:pPr marL="971550" lvl="1" indent="-514350">
              <a:buAutoNum type="arabicPeriod"/>
            </a:pPr>
            <a:r>
              <a:rPr lang="en-US" sz="2600" b="1" u="sng" dirty="0">
                <a:solidFill>
                  <a:schemeClr val="bg1"/>
                </a:solidFill>
              </a:rPr>
              <a:t>Miasmatic Theory:</a:t>
            </a:r>
            <a:r>
              <a:rPr lang="en-US" sz="2600" dirty="0">
                <a:solidFill>
                  <a:schemeClr val="bg1"/>
                </a:solidFill>
              </a:rPr>
              <a:t> Extension of Hippocrates that lasted through the 1800s – idea that disease was caused by bad air.</a:t>
            </a:r>
          </a:p>
          <a:p>
            <a:pPr lvl="2"/>
            <a:r>
              <a:rPr lang="en-US" sz="2200" dirty="0">
                <a:solidFill>
                  <a:schemeClr val="bg1"/>
                </a:solidFill>
              </a:rPr>
              <a:t>Popularized by Florence </a:t>
            </a:r>
            <a:r>
              <a:rPr lang="en-US" sz="2200" dirty="0" err="1">
                <a:solidFill>
                  <a:schemeClr val="bg1"/>
                </a:solidFill>
              </a:rPr>
              <a:t>Nightengale</a:t>
            </a:r>
            <a:endParaRPr lang="en-US" sz="2200" dirty="0">
              <a:solidFill>
                <a:schemeClr val="bg1"/>
              </a:solidFill>
            </a:endParaRPr>
          </a:p>
          <a:p>
            <a:pPr marL="971550" lvl="1" indent="-514350">
              <a:buAutoNum type="arabicPeriod"/>
            </a:pPr>
            <a:r>
              <a:rPr lang="en-US" sz="2600" b="1" u="sng" dirty="0">
                <a:solidFill>
                  <a:schemeClr val="bg1"/>
                </a:solidFill>
              </a:rPr>
              <a:t>Germ Theory of Disease:</a:t>
            </a:r>
            <a:r>
              <a:rPr lang="en-US" sz="2600" dirty="0">
                <a:solidFill>
                  <a:schemeClr val="bg1"/>
                </a:solidFill>
              </a:rPr>
              <a:t> Idea that disease results from germs</a:t>
            </a:r>
          </a:p>
          <a:p>
            <a:pPr lvl="2"/>
            <a:r>
              <a:rPr lang="en-US" sz="2200" dirty="0">
                <a:solidFill>
                  <a:schemeClr val="bg1"/>
                </a:solidFill>
              </a:rPr>
              <a:t>Leuwenhoek’s microscope (1675)</a:t>
            </a:r>
          </a:p>
          <a:p>
            <a:pPr lvl="2"/>
            <a:r>
              <a:rPr lang="en-US" sz="2200" dirty="0">
                <a:solidFill>
                  <a:schemeClr val="bg1"/>
                </a:solidFill>
              </a:rPr>
              <a:t>Koch’s postulates (1890)</a:t>
            </a:r>
          </a:p>
          <a:p>
            <a:pPr marL="971550" lvl="1" indent="-514350">
              <a:buAutoNum type="arabicPeriod"/>
            </a:pPr>
            <a:r>
              <a:rPr lang="en-US" sz="2600" b="1" u="sng" dirty="0">
                <a:solidFill>
                  <a:schemeClr val="bg1"/>
                </a:solidFill>
              </a:rPr>
              <a:t>Classic epidemiology</a:t>
            </a:r>
          </a:p>
          <a:p>
            <a:pPr lvl="2"/>
            <a:r>
              <a:rPr lang="en-US" sz="2200" dirty="0">
                <a:solidFill>
                  <a:schemeClr val="bg1"/>
                </a:solidFill>
              </a:rPr>
              <a:t>Risk factors for disease = John Snow (1854)</a:t>
            </a:r>
            <a:endParaRPr lang="en-US" dirty="0">
              <a:solidFill>
                <a:schemeClr val="bg1"/>
              </a:solidFill>
            </a:endParaRPr>
          </a:p>
          <a:p>
            <a:pPr marL="971550" lvl="1" indent="-514350">
              <a:buAutoNum type="arabicPeriod"/>
            </a:pPr>
            <a:r>
              <a:rPr lang="en-US" sz="2600" b="1" u="sng" dirty="0">
                <a:solidFill>
                  <a:schemeClr val="bg1"/>
                </a:solidFill>
              </a:rPr>
              <a:t>Population biology of infectious disease</a:t>
            </a:r>
          </a:p>
          <a:p>
            <a:pPr lvl="2"/>
            <a:r>
              <a:rPr lang="en-US" sz="2200" dirty="0">
                <a:solidFill>
                  <a:schemeClr val="bg1"/>
                </a:solidFill>
              </a:rPr>
              <a:t>Understanding the </a:t>
            </a:r>
            <a:r>
              <a:rPr lang="en-US" sz="2200" i="1" dirty="0">
                <a:solidFill>
                  <a:schemeClr val="bg1"/>
                </a:solidFill>
              </a:rPr>
              <a:t>process </a:t>
            </a:r>
            <a:r>
              <a:rPr lang="en-US" sz="2200" dirty="0">
                <a:solidFill>
                  <a:schemeClr val="bg1"/>
                </a:solidFill>
              </a:rPr>
              <a:t>of infectious disease </a:t>
            </a:r>
            <a:r>
              <a:rPr lang="en-US" sz="2200" i="1" dirty="0">
                <a:solidFill>
                  <a:schemeClr val="bg1"/>
                </a:solidFill>
              </a:rPr>
              <a:t>transmission. </a:t>
            </a:r>
            <a:r>
              <a:rPr lang="en-US" sz="2200" dirty="0">
                <a:solidFill>
                  <a:schemeClr val="bg1"/>
                </a:solidFill>
              </a:rPr>
              <a:t>= </a:t>
            </a:r>
            <a:r>
              <a:rPr lang="en-US" sz="2200" dirty="0" err="1">
                <a:solidFill>
                  <a:schemeClr val="bg1"/>
                </a:solidFill>
              </a:rPr>
              <a:t>Kermack</a:t>
            </a:r>
            <a:r>
              <a:rPr lang="en-US" sz="2200" dirty="0">
                <a:solidFill>
                  <a:schemeClr val="bg1"/>
                </a:solidFill>
              </a:rPr>
              <a:t> and McKendrick (1927); Anderson and May (1991).</a:t>
            </a:r>
            <a:endParaRPr lang="en-US" dirty="0">
              <a:solidFill>
                <a:schemeClr val="bg1"/>
              </a:solidFill>
            </a:endParaRPr>
          </a:p>
          <a:p>
            <a:pPr marL="514350" indent="-514350">
              <a:buFont typeface="+mj-lt"/>
              <a:buAutoNum type="arabicPeriod"/>
            </a:pPr>
            <a:endParaRPr lang="en-US" dirty="0">
              <a:solidFill>
                <a:schemeClr val="bg1"/>
              </a:solidFill>
            </a:endParaRPr>
          </a:p>
          <a:p>
            <a:pPr lvl="1">
              <a:buFontTx/>
              <a:buChar char="-"/>
            </a:pPr>
            <a:endParaRPr lang="en-US" dirty="0">
              <a:solidFill>
                <a:schemeClr val="bg1"/>
              </a:solidFill>
            </a:endParaRPr>
          </a:p>
          <a:p>
            <a:pPr lvl="1">
              <a:buFontTx/>
              <a:buChar char="-"/>
            </a:pPr>
            <a:endParaRPr lang="en-US" dirty="0">
              <a:solidFill>
                <a:schemeClr val="bg1"/>
              </a:solidFill>
            </a:endParaRPr>
          </a:p>
        </p:txBody>
      </p:sp>
      <p:pic>
        <p:nvPicPr>
          <p:cNvPr id="3074" name="Picture 2" descr="Infectious Diseases of Humans: Dynamics and Control - Wikipedia">
            <a:extLst>
              <a:ext uri="{FF2B5EF4-FFF2-40B4-BE49-F238E27FC236}">
                <a16:creationId xmlns:a16="http://schemas.microsoft.com/office/drawing/2014/main" id="{14AC276E-3F7C-BEAA-51BF-0CFAA7D1E6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3792"/>
          <a:stretch/>
        </p:blipFill>
        <p:spPr bwMode="auto">
          <a:xfrm>
            <a:off x="7072643" y="1104797"/>
            <a:ext cx="4758573" cy="545977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B12F6BC-248F-CF1F-28D2-DAD8356711AC}"/>
              </a:ext>
            </a:extLst>
          </p:cNvPr>
          <p:cNvSpPr txBox="1">
            <a:spLocks/>
          </p:cNvSpPr>
          <p:nvPr/>
        </p:nvSpPr>
        <p:spPr>
          <a:xfrm>
            <a:off x="309797" y="-167178"/>
            <a:ext cx="1157240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bg1"/>
                </a:solidFill>
                <a:latin typeface="Calibri" panose="020F0502020204030204" pitchFamily="34" charset="0"/>
                <a:cs typeface="Calibri" panose="020F0502020204030204" pitchFamily="34" charset="0"/>
              </a:rPr>
              <a:t>What causes disease? </a:t>
            </a:r>
            <a:r>
              <a:rPr lang="en-US" sz="3500" i="1" dirty="0">
                <a:solidFill>
                  <a:schemeClr val="bg1"/>
                </a:solidFill>
                <a:latin typeface="Calibri" panose="020F0502020204030204" pitchFamily="34" charset="0"/>
                <a:cs typeface="Calibri" panose="020F0502020204030204" pitchFamily="34" charset="0"/>
              </a:rPr>
              <a:t>Perspectives through the ages</a:t>
            </a:r>
          </a:p>
        </p:txBody>
      </p:sp>
    </p:spTree>
    <p:extLst>
      <p:ext uri="{BB962C8B-B14F-4D97-AF65-F5344CB8AC3E}">
        <p14:creationId xmlns:p14="http://schemas.microsoft.com/office/powerpoint/2010/main" val="2900464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0F66C-5D70-6B67-1513-184EF58BE7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0F7414-7837-F15B-2A14-EDB95CCF7CDE}"/>
              </a:ext>
            </a:extLst>
          </p:cNvPr>
          <p:cNvSpPr>
            <a:spLocks noGrp="1"/>
          </p:cNvSpPr>
          <p:nvPr>
            <p:ph type="title"/>
          </p:nvPr>
        </p:nvSpPr>
        <p:spPr/>
        <p:txBody>
          <a:bodyPr/>
          <a:lstStyle/>
          <a:p>
            <a:r>
              <a:rPr lang="en-US" dirty="0">
                <a:solidFill>
                  <a:schemeClr val="bg1"/>
                </a:solidFill>
              </a:rPr>
              <a:t>Goals for this lecture</a:t>
            </a:r>
          </a:p>
        </p:txBody>
      </p:sp>
      <p:sp>
        <p:nvSpPr>
          <p:cNvPr id="3" name="Content Placeholder 2">
            <a:extLst>
              <a:ext uri="{FF2B5EF4-FFF2-40B4-BE49-F238E27FC236}">
                <a16:creationId xmlns:a16="http://schemas.microsoft.com/office/drawing/2014/main" id="{BCB9F3DE-DCF8-3BF5-68B5-EB6DE220FD7C}"/>
              </a:ext>
            </a:extLst>
          </p:cNvPr>
          <p:cNvSpPr>
            <a:spLocks noGrp="1"/>
          </p:cNvSpPr>
          <p:nvPr>
            <p:ph idx="1"/>
          </p:nvPr>
        </p:nvSpPr>
        <p:spPr>
          <a:xfrm>
            <a:off x="838200" y="1516135"/>
            <a:ext cx="10515600" cy="4351338"/>
          </a:xfrm>
        </p:spPr>
        <p:txBody>
          <a:bodyPr>
            <a:normAutofit/>
          </a:bodyPr>
          <a:lstStyle/>
          <a:p>
            <a:r>
              <a:rPr lang="en-US" sz="3200" dirty="0">
                <a:solidFill>
                  <a:schemeClr val="bg1"/>
                </a:solidFill>
              </a:rPr>
              <a:t>To explain what we’re doing here</a:t>
            </a:r>
          </a:p>
          <a:p>
            <a:r>
              <a:rPr lang="en-US" sz="3200" dirty="0">
                <a:solidFill>
                  <a:schemeClr val="bg1"/>
                </a:solidFill>
              </a:rPr>
              <a:t>To introduce global health</a:t>
            </a:r>
          </a:p>
          <a:p>
            <a:r>
              <a:rPr lang="en-US" sz="3200" dirty="0">
                <a:solidFill>
                  <a:schemeClr val="bg1"/>
                </a:solidFill>
              </a:rPr>
              <a:t>To introduce infectious disease</a:t>
            </a:r>
          </a:p>
          <a:p>
            <a:r>
              <a:rPr lang="en-US" sz="3200" dirty="0">
                <a:solidFill>
                  <a:schemeClr val="bg1"/>
                </a:solidFill>
              </a:rPr>
              <a:t>To introduce methods for the study of infectious diseases</a:t>
            </a:r>
          </a:p>
          <a:p>
            <a:endParaRPr lang="en-US" sz="3200" dirty="0">
              <a:solidFill>
                <a:schemeClr val="bg1"/>
              </a:solidFill>
            </a:endParaRPr>
          </a:p>
        </p:txBody>
      </p:sp>
      <p:sp>
        <p:nvSpPr>
          <p:cNvPr id="4" name="Rectangle 3">
            <a:extLst>
              <a:ext uri="{FF2B5EF4-FFF2-40B4-BE49-F238E27FC236}">
                <a16:creationId xmlns:a16="http://schemas.microsoft.com/office/drawing/2014/main" id="{98BDFB04-9A82-00DD-6F89-6845470158FE}"/>
              </a:ext>
            </a:extLst>
          </p:cNvPr>
          <p:cNvSpPr/>
          <p:nvPr/>
        </p:nvSpPr>
        <p:spPr>
          <a:xfrm>
            <a:off x="838200" y="2580640"/>
            <a:ext cx="9951720" cy="197104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19025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78CBA7-AE80-2541-C25B-592702BB9B8E}"/>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4E42C50B-9AE1-B71B-4AC3-72E161F35C68}"/>
              </a:ext>
            </a:extLst>
          </p:cNvPr>
          <p:cNvSpPr txBox="1">
            <a:spLocks/>
          </p:cNvSpPr>
          <p:nvPr/>
        </p:nvSpPr>
        <p:spPr>
          <a:xfrm>
            <a:off x="0" y="122080"/>
            <a:ext cx="389744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bg1"/>
                </a:solidFill>
                <a:latin typeface="Calibri" panose="020F0502020204030204" pitchFamily="34" charset="0"/>
                <a:cs typeface="Calibri" panose="020F0502020204030204" pitchFamily="34" charset="0"/>
              </a:rPr>
              <a:t>What is this? </a:t>
            </a:r>
            <a:endParaRPr lang="en-US" sz="3500" i="1" dirty="0">
              <a:solidFill>
                <a:schemeClr val="bg1"/>
              </a:solidFill>
              <a:latin typeface="Calibri" panose="020F0502020204030204" pitchFamily="34" charset="0"/>
              <a:cs typeface="Calibri" panose="020F0502020204030204" pitchFamily="34" charset="0"/>
            </a:endParaRPr>
          </a:p>
        </p:txBody>
      </p:sp>
      <p:pic>
        <p:nvPicPr>
          <p:cNvPr id="2" name="Picture 4" descr="The literal tree of life is useful, updatable and already needs updates -  Science in the News">
            <a:extLst>
              <a:ext uri="{FF2B5EF4-FFF2-40B4-BE49-F238E27FC236}">
                <a16:creationId xmlns:a16="http://schemas.microsoft.com/office/drawing/2014/main" id="{51F077E2-514C-2F4D-36FC-68360C18F4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3710" y="1351272"/>
            <a:ext cx="4527124" cy="4469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829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The literal tree of life is useful, updatable and already needs updates -  Science in the News">
            <a:extLst>
              <a:ext uri="{FF2B5EF4-FFF2-40B4-BE49-F238E27FC236}">
                <a16:creationId xmlns:a16="http://schemas.microsoft.com/office/drawing/2014/main" id="{4B480E2C-65D7-B368-42E5-860E2BA920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3710" y="1351272"/>
            <a:ext cx="4527124" cy="446919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4F1FD070-BFE4-185C-D1E3-23AEB35AB4B6}"/>
              </a:ext>
            </a:extLst>
          </p:cNvPr>
          <p:cNvSpPr txBox="1">
            <a:spLocks/>
          </p:cNvSpPr>
          <p:nvPr/>
        </p:nvSpPr>
        <p:spPr>
          <a:xfrm>
            <a:off x="0" y="122080"/>
            <a:ext cx="389744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bg1"/>
                </a:solidFill>
                <a:latin typeface="Calibri" panose="020F0502020204030204" pitchFamily="34" charset="0"/>
                <a:cs typeface="Calibri" panose="020F0502020204030204" pitchFamily="34" charset="0"/>
              </a:rPr>
              <a:t>What is this? </a:t>
            </a:r>
            <a:endParaRPr lang="en-US" sz="3500" i="1" dirty="0">
              <a:solidFill>
                <a:schemeClr val="bg1"/>
              </a:solidFill>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EE780F49-A44B-32EB-B628-C2228F06EDBB}"/>
              </a:ext>
            </a:extLst>
          </p:cNvPr>
          <p:cNvSpPr txBox="1">
            <a:spLocks/>
          </p:cNvSpPr>
          <p:nvPr/>
        </p:nvSpPr>
        <p:spPr>
          <a:xfrm>
            <a:off x="8222012" y="4962806"/>
            <a:ext cx="3969988" cy="171531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bg1"/>
                </a:solidFill>
                <a:latin typeface="Calibri" panose="020F0502020204030204" pitchFamily="34" charset="0"/>
                <a:cs typeface="Calibri" panose="020F0502020204030204" pitchFamily="34" charset="0"/>
              </a:rPr>
              <a:t>Charles Darwin’s notes – </a:t>
            </a:r>
          </a:p>
          <a:p>
            <a:pPr algn="ctr"/>
            <a:r>
              <a:rPr lang="en-US" sz="4000" dirty="0">
                <a:solidFill>
                  <a:schemeClr val="bg1"/>
                </a:solidFill>
                <a:latin typeface="Calibri" panose="020F0502020204030204" pitchFamily="34" charset="0"/>
                <a:cs typeface="Calibri" panose="020F0502020204030204" pitchFamily="34" charset="0"/>
              </a:rPr>
              <a:t>world’s first phylogenetic tree !</a:t>
            </a:r>
            <a:endParaRPr lang="en-US" sz="3500" i="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716101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ertebrate phylogeny with characters - Understanding Evolution">
            <a:extLst>
              <a:ext uri="{FF2B5EF4-FFF2-40B4-BE49-F238E27FC236}">
                <a16:creationId xmlns:a16="http://schemas.microsoft.com/office/drawing/2014/main" id="{5FB3847D-3A1D-59A4-424F-EC295EF6CD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15434"/>
            <a:ext cx="6789444" cy="454030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141CAB71-4514-9698-7152-45B4993E3CE4}"/>
              </a:ext>
            </a:extLst>
          </p:cNvPr>
          <p:cNvSpPr>
            <a:spLocks noGrp="1"/>
          </p:cNvSpPr>
          <p:nvPr>
            <p:ph type="title"/>
          </p:nvPr>
        </p:nvSpPr>
        <p:spPr>
          <a:xfrm>
            <a:off x="838200" y="365125"/>
            <a:ext cx="10515600" cy="1325563"/>
          </a:xfrm>
        </p:spPr>
        <p:txBody>
          <a:bodyPr/>
          <a:lstStyle/>
          <a:p>
            <a:r>
              <a:rPr lang="en-US" dirty="0">
                <a:solidFill>
                  <a:schemeClr val="bg1"/>
                </a:solidFill>
              </a:rPr>
              <a:t>What is a phylogeny?</a:t>
            </a:r>
          </a:p>
        </p:txBody>
      </p:sp>
      <p:sp>
        <p:nvSpPr>
          <p:cNvPr id="6" name="TextBox 5">
            <a:extLst>
              <a:ext uri="{FF2B5EF4-FFF2-40B4-BE49-F238E27FC236}">
                <a16:creationId xmlns:a16="http://schemas.microsoft.com/office/drawing/2014/main" id="{E6C26841-C675-510E-B59D-252E9FD08917}"/>
              </a:ext>
            </a:extLst>
          </p:cNvPr>
          <p:cNvSpPr txBox="1"/>
          <p:nvPr/>
        </p:nvSpPr>
        <p:spPr>
          <a:xfrm>
            <a:off x="8974024" y="6492874"/>
            <a:ext cx="3280322" cy="369332"/>
          </a:xfrm>
          <a:prstGeom prst="rect">
            <a:avLst/>
          </a:prstGeom>
          <a:noFill/>
        </p:spPr>
        <p:txBody>
          <a:bodyPr wrap="none" rtlCol="0">
            <a:spAutoFit/>
          </a:bodyPr>
          <a:lstStyle/>
          <a:p>
            <a:r>
              <a:rPr lang="en-US" dirty="0" err="1">
                <a:solidFill>
                  <a:schemeClr val="bg1"/>
                </a:solidFill>
              </a:rPr>
              <a:t>Hossfeld</a:t>
            </a:r>
            <a:r>
              <a:rPr lang="en-US" dirty="0">
                <a:solidFill>
                  <a:schemeClr val="bg1"/>
                </a:solidFill>
              </a:rPr>
              <a:t> and </a:t>
            </a:r>
            <a:r>
              <a:rPr lang="en-US" dirty="0" err="1">
                <a:solidFill>
                  <a:schemeClr val="bg1"/>
                </a:solidFill>
              </a:rPr>
              <a:t>Levit</a:t>
            </a:r>
            <a:r>
              <a:rPr lang="en-US" dirty="0">
                <a:solidFill>
                  <a:schemeClr val="bg1"/>
                </a:solidFill>
              </a:rPr>
              <a:t>, Nature, 2016 </a:t>
            </a:r>
          </a:p>
        </p:txBody>
      </p:sp>
      <p:pic>
        <p:nvPicPr>
          <p:cNvPr id="2" name="Picture 2" descr="Tree of life' took root 150 years ago | Nature">
            <a:extLst>
              <a:ext uri="{FF2B5EF4-FFF2-40B4-BE49-F238E27FC236}">
                <a16:creationId xmlns:a16="http://schemas.microsoft.com/office/drawing/2014/main" id="{2C869B4C-47EF-201C-78EF-AA652F2CCE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859" y="448253"/>
            <a:ext cx="3723736" cy="57969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59A1594-A26A-6E7C-CAD5-AC9AB28334EA}"/>
              </a:ext>
            </a:extLst>
          </p:cNvPr>
          <p:cNvSpPr txBox="1"/>
          <p:nvPr/>
        </p:nvSpPr>
        <p:spPr>
          <a:xfrm>
            <a:off x="9609177" y="6212222"/>
            <a:ext cx="2582823" cy="369332"/>
          </a:xfrm>
          <a:prstGeom prst="rect">
            <a:avLst/>
          </a:prstGeom>
          <a:noFill/>
        </p:spPr>
        <p:txBody>
          <a:bodyPr wrap="none" rtlCol="0">
            <a:spAutoFit/>
          </a:bodyPr>
          <a:lstStyle/>
          <a:p>
            <a:r>
              <a:rPr lang="en-US" dirty="0">
                <a:solidFill>
                  <a:schemeClr val="bg1"/>
                </a:solidFill>
              </a:rPr>
              <a:t>Baum et. al, Nature, 2008</a:t>
            </a:r>
          </a:p>
        </p:txBody>
      </p:sp>
    </p:spTree>
    <p:extLst>
      <p:ext uri="{BB962C8B-B14F-4D97-AF65-F5344CB8AC3E}">
        <p14:creationId xmlns:p14="http://schemas.microsoft.com/office/powerpoint/2010/main" val="9200769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ertebrate phylogeny with characters - Understanding Evolution">
            <a:extLst>
              <a:ext uri="{FF2B5EF4-FFF2-40B4-BE49-F238E27FC236}">
                <a16:creationId xmlns:a16="http://schemas.microsoft.com/office/drawing/2014/main" id="{5FB3847D-3A1D-59A4-424F-EC295EF6CD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15434"/>
            <a:ext cx="6789444" cy="454030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141CAB71-4514-9698-7152-45B4993E3CE4}"/>
              </a:ext>
            </a:extLst>
          </p:cNvPr>
          <p:cNvSpPr>
            <a:spLocks noGrp="1"/>
          </p:cNvSpPr>
          <p:nvPr>
            <p:ph type="title"/>
          </p:nvPr>
        </p:nvSpPr>
        <p:spPr>
          <a:xfrm>
            <a:off x="838200" y="365125"/>
            <a:ext cx="10515600" cy="1325563"/>
          </a:xfrm>
        </p:spPr>
        <p:txBody>
          <a:bodyPr/>
          <a:lstStyle/>
          <a:p>
            <a:r>
              <a:rPr lang="en-US" dirty="0">
                <a:solidFill>
                  <a:schemeClr val="bg1"/>
                </a:solidFill>
              </a:rPr>
              <a:t>What is a phylogeny?</a:t>
            </a:r>
          </a:p>
        </p:txBody>
      </p:sp>
      <p:sp>
        <p:nvSpPr>
          <p:cNvPr id="6" name="TextBox 5">
            <a:extLst>
              <a:ext uri="{FF2B5EF4-FFF2-40B4-BE49-F238E27FC236}">
                <a16:creationId xmlns:a16="http://schemas.microsoft.com/office/drawing/2014/main" id="{E6C26841-C675-510E-B59D-252E9FD08917}"/>
              </a:ext>
            </a:extLst>
          </p:cNvPr>
          <p:cNvSpPr txBox="1"/>
          <p:nvPr/>
        </p:nvSpPr>
        <p:spPr>
          <a:xfrm>
            <a:off x="8951889" y="6507864"/>
            <a:ext cx="3280322" cy="369332"/>
          </a:xfrm>
          <a:prstGeom prst="rect">
            <a:avLst/>
          </a:prstGeom>
          <a:noFill/>
        </p:spPr>
        <p:txBody>
          <a:bodyPr wrap="none" rtlCol="0">
            <a:spAutoFit/>
          </a:bodyPr>
          <a:lstStyle/>
          <a:p>
            <a:r>
              <a:rPr lang="en-US" dirty="0" err="1">
                <a:solidFill>
                  <a:schemeClr val="bg1"/>
                </a:solidFill>
              </a:rPr>
              <a:t>Hossfeld</a:t>
            </a:r>
            <a:r>
              <a:rPr lang="en-US" dirty="0">
                <a:solidFill>
                  <a:schemeClr val="bg1"/>
                </a:solidFill>
              </a:rPr>
              <a:t> and </a:t>
            </a:r>
            <a:r>
              <a:rPr lang="en-US" dirty="0" err="1">
                <a:solidFill>
                  <a:schemeClr val="bg1"/>
                </a:solidFill>
              </a:rPr>
              <a:t>Levit</a:t>
            </a:r>
            <a:r>
              <a:rPr lang="en-US" dirty="0">
                <a:solidFill>
                  <a:schemeClr val="bg1"/>
                </a:solidFill>
              </a:rPr>
              <a:t>, Nature, 2016 </a:t>
            </a:r>
          </a:p>
        </p:txBody>
      </p:sp>
      <p:pic>
        <p:nvPicPr>
          <p:cNvPr id="2" name="Picture 2" descr="Tree of life' took root 150 years ago | Nature">
            <a:extLst>
              <a:ext uri="{FF2B5EF4-FFF2-40B4-BE49-F238E27FC236}">
                <a16:creationId xmlns:a16="http://schemas.microsoft.com/office/drawing/2014/main" id="{2C869B4C-47EF-201C-78EF-AA652F2CCE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9389" y="450783"/>
            <a:ext cx="3723736" cy="57969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59A1594-A26A-6E7C-CAD5-AC9AB28334EA}"/>
              </a:ext>
            </a:extLst>
          </p:cNvPr>
          <p:cNvSpPr txBox="1"/>
          <p:nvPr/>
        </p:nvSpPr>
        <p:spPr>
          <a:xfrm>
            <a:off x="9573872" y="6206670"/>
            <a:ext cx="2582823" cy="369332"/>
          </a:xfrm>
          <a:prstGeom prst="rect">
            <a:avLst/>
          </a:prstGeom>
          <a:noFill/>
        </p:spPr>
        <p:txBody>
          <a:bodyPr wrap="none" rtlCol="0">
            <a:spAutoFit/>
          </a:bodyPr>
          <a:lstStyle/>
          <a:p>
            <a:r>
              <a:rPr lang="en-US" dirty="0">
                <a:solidFill>
                  <a:schemeClr val="bg1"/>
                </a:solidFill>
              </a:rPr>
              <a:t>Baum et. al, Nature, 2008</a:t>
            </a:r>
          </a:p>
        </p:txBody>
      </p:sp>
      <p:sp>
        <p:nvSpPr>
          <p:cNvPr id="7" name="Rectangle 6">
            <a:extLst>
              <a:ext uri="{FF2B5EF4-FFF2-40B4-BE49-F238E27FC236}">
                <a16:creationId xmlns:a16="http://schemas.microsoft.com/office/drawing/2014/main" id="{9B366EEF-E4D1-9645-A625-35B454886DC7}"/>
              </a:ext>
            </a:extLst>
          </p:cNvPr>
          <p:cNvSpPr/>
          <p:nvPr/>
        </p:nvSpPr>
        <p:spPr>
          <a:xfrm>
            <a:off x="1746438" y="2279235"/>
            <a:ext cx="8212347" cy="21400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t>“A phylogenetic tree, or a phylogeny, is a diagram that depicts the lines of evolutionary descent of different species, organisms, or genes from a common ancestor.”</a:t>
            </a:r>
          </a:p>
        </p:txBody>
      </p:sp>
    </p:spTree>
    <p:extLst>
      <p:ext uri="{BB962C8B-B14F-4D97-AF65-F5344CB8AC3E}">
        <p14:creationId xmlns:p14="http://schemas.microsoft.com/office/powerpoint/2010/main" val="36316808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75265-B6AC-5F8B-B70B-1C8B77CF212A}"/>
              </a:ext>
            </a:extLst>
          </p:cNvPr>
          <p:cNvSpPr>
            <a:spLocks noGrp="1"/>
          </p:cNvSpPr>
          <p:nvPr>
            <p:ph type="title"/>
          </p:nvPr>
        </p:nvSpPr>
        <p:spPr>
          <a:xfrm>
            <a:off x="0" y="-92310"/>
            <a:ext cx="10515600" cy="841721"/>
          </a:xfrm>
        </p:spPr>
        <p:txBody>
          <a:bodyPr/>
          <a:lstStyle/>
          <a:p>
            <a:r>
              <a:rPr lang="en-US" dirty="0">
                <a:solidFill>
                  <a:schemeClr val="bg1"/>
                </a:solidFill>
              </a:rPr>
              <a:t>What can you do with phylogenies?</a:t>
            </a:r>
          </a:p>
        </p:txBody>
      </p:sp>
      <p:pic>
        <p:nvPicPr>
          <p:cNvPr id="3076" name="Picture 4" descr="The emergence of humans - Understanding Evolution">
            <a:extLst>
              <a:ext uri="{FF2B5EF4-FFF2-40B4-BE49-F238E27FC236}">
                <a16:creationId xmlns:a16="http://schemas.microsoft.com/office/drawing/2014/main" id="{B71E9433-2F8B-4CDA-0630-C40740E9F6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99098"/>
            <a:ext cx="4026531" cy="47229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805F59A-3AC6-4574-B3E0-03192F51809C}"/>
              </a:ext>
            </a:extLst>
          </p:cNvPr>
          <p:cNvSpPr txBox="1"/>
          <p:nvPr/>
        </p:nvSpPr>
        <p:spPr>
          <a:xfrm>
            <a:off x="0" y="6571734"/>
            <a:ext cx="2855590" cy="369332"/>
          </a:xfrm>
          <a:prstGeom prst="rect">
            <a:avLst/>
          </a:prstGeom>
          <a:noFill/>
        </p:spPr>
        <p:txBody>
          <a:bodyPr wrap="none" rtlCol="0">
            <a:spAutoFit/>
          </a:bodyPr>
          <a:lstStyle/>
          <a:p>
            <a:r>
              <a:rPr lang="en-US" dirty="0">
                <a:solidFill>
                  <a:schemeClr val="bg1"/>
                </a:solidFill>
              </a:rPr>
              <a:t>UC Museum of Paleontology</a:t>
            </a:r>
          </a:p>
        </p:txBody>
      </p:sp>
      <p:pic>
        <p:nvPicPr>
          <p:cNvPr id="3078" name="Picture 6" descr="placeholder">
            <a:extLst>
              <a:ext uri="{FF2B5EF4-FFF2-40B4-BE49-F238E27FC236}">
                <a16:creationId xmlns:a16="http://schemas.microsoft.com/office/drawing/2014/main" id="{5167422A-8D5B-8272-07D6-26A5B0B1A1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9585" y="1033617"/>
            <a:ext cx="3625141" cy="55381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1149D48-17B4-8A47-32F2-5BC6C35B1FAD}"/>
              </a:ext>
            </a:extLst>
          </p:cNvPr>
          <p:cNvSpPr txBox="1"/>
          <p:nvPr/>
        </p:nvSpPr>
        <p:spPr>
          <a:xfrm>
            <a:off x="5019910" y="6571734"/>
            <a:ext cx="1884490" cy="369332"/>
          </a:xfrm>
          <a:prstGeom prst="rect">
            <a:avLst/>
          </a:prstGeom>
          <a:noFill/>
        </p:spPr>
        <p:txBody>
          <a:bodyPr wrap="none" rtlCol="0">
            <a:spAutoFit/>
          </a:bodyPr>
          <a:lstStyle/>
          <a:p>
            <a:r>
              <a:rPr lang="en-US" dirty="0">
                <a:solidFill>
                  <a:schemeClr val="bg1"/>
                </a:solidFill>
              </a:rPr>
              <a:t>Herrera et al 2016</a:t>
            </a:r>
          </a:p>
        </p:txBody>
      </p:sp>
      <p:pic>
        <p:nvPicPr>
          <p:cNvPr id="3080" name="Picture 8" descr="Omicron, Its Mutations, and the Antibody Response | Science | AAAS">
            <a:extLst>
              <a:ext uri="{FF2B5EF4-FFF2-40B4-BE49-F238E27FC236}">
                <a16:creationId xmlns:a16="http://schemas.microsoft.com/office/drawing/2014/main" id="{533B1F9E-D1EA-EC34-FDE5-957B32571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4726" y="1932709"/>
            <a:ext cx="4447309" cy="299258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8872F05-BF00-162C-D3F7-6C8AF7C85F67}"/>
              </a:ext>
            </a:extLst>
          </p:cNvPr>
          <p:cNvSpPr txBox="1"/>
          <p:nvPr/>
        </p:nvSpPr>
        <p:spPr>
          <a:xfrm>
            <a:off x="9411801" y="6571734"/>
            <a:ext cx="1202830" cy="369332"/>
          </a:xfrm>
          <a:prstGeom prst="rect">
            <a:avLst/>
          </a:prstGeom>
          <a:noFill/>
        </p:spPr>
        <p:txBody>
          <a:bodyPr wrap="none" rtlCol="0">
            <a:spAutoFit/>
          </a:bodyPr>
          <a:lstStyle/>
          <a:p>
            <a:r>
              <a:rPr lang="en-US" dirty="0">
                <a:solidFill>
                  <a:schemeClr val="bg1"/>
                </a:solidFill>
              </a:rPr>
              <a:t>Lowe 2022</a:t>
            </a:r>
          </a:p>
        </p:txBody>
      </p:sp>
    </p:spTree>
    <p:extLst>
      <p:ext uri="{BB962C8B-B14F-4D97-AF65-F5344CB8AC3E}">
        <p14:creationId xmlns:p14="http://schemas.microsoft.com/office/powerpoint/2010/main" val="32150976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75265-B6AC-5F8B-B70B-1C8B77CF212A}"/>
              </a:ext>
            </a:extLst>
          </p:cNvPr>
          <p:cNvSpPr>
            <a:spLocks noGrp="1"/>
          </p:cNvSpPr>
          <p:nvPr>
            <p:ph type="title"/>
          </p:nvPr>
        </p:nvSpPr>
        <p:spPr>
          <a:xfrm>
            <a:off x="0" y="-92310"/>
            <a:ext cx="10515600" cy="841721"/>
          </a:xfrm>
        </p:spPr>
        <p:txBody>
          <a:bodyPr/>
          <a:lstStyle/>
          <a:p>
            <a:r>
              <a:rPr lang="en-US" dirty="0">
                <a:solidFill>
                  <a:schemeClr val="bg1"/>
                </a:solidFill>
              </a:rPr>
              <a:t>What can you do with phylogenies?</a:t>
            </a:r>
          </a:p>
        </p:txBody>
      </p:sp>
      <p:pic>
        <p:nvPicPr>
          <p:cNvPr id="3076" name="Picture 4" descr="The emergence of humans - Understanding Evolution">
            <a:extLst>
              <a:ext uri="{FF2B5EF4-FFF2-40B4-BE49-F238E27FC236}">
                <a16:creationId xmlns:a16="http://schemas.microsoft.com/office/drawing/2014/main" id="{B71E9433-2F8B-4CDA-0630-C40740E9F6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99098"/>
            <a:ext cx="4026531" cy="47229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805F59A-3AC6-4574-B3E0-03192F51809C}"/>
              </a:ext>
            </a:extLst>
          </p:cNvPr>
          <p:cNvSpPr txBox="1"/>
          <p:nvPr/>
        </p:nvSpPr>
        <p:spPr>
          <a:xfrm>
            <a:off x="0" y="6571734"/>
            <a:ext cx="2855590" cy="369332"/>
          </a:xfrm>
          <a:prstGeom prst="rect">
            <a:avLst/>
          </a:prstGeom>
          <a:noFill/>
        </p:spPr>
        <p:txBody>
          <a:bodyPr wrap="none" rtlCol="0">
            <a:spAutoFit/>
          </a:bodyPr>
          <a:lstStyle/>
          <a:p>
            <a:r>
              <a:rPr lang="en-US" dirty="0">
                <a:solidFill>
                  <a:schemeClr val="bg1"/>
                </a:solidFill>
              </a:rPr>
              <a:t>UC Museum of Paleontology</a:t>
            </a:r>
          </a:p>
        </p:txBody>
      </p:sp>
      <p:pic>
        <p:nvPicPr>
          <p:cNvPr id="3078" name="Picture 6" descr="placeholder">
            <a:extLst>
              <a:ext uri="{FF2B5EF4-FFF2-40B4-BE49-F238E27FC236}">
                <a16:creationId xmlns:a16="http://schemas.microsoft.com/office/drawing/2014/main" id="{5167422A-8D5B-8272-07D6-26A5B0B1A1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9585" y="1033617"/>
            <a:ext cx="3625141" cy="55381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1149D48-17B4-8A47-32F2-5BC6C35B1FAD}"/>
              </a:ext>
            </a:extLst>
          </p:cNvPr>
          <p:cNvSpPr txBox="1"/>
          <p:nvPr/>
        </p:nvSpPr>
        <p:spPr>
          <a:xfrm>
            <a:off x="5019910" y="6571734"/>
            <a:ext cx="1884490" cy="369332"/>
          </a:xfrm>
          <a:prstGeom prst="rect">
            <a:avLst/>
          </a:prstGeom>
          <a:noFill/>
        </p:spPr>
        <p:txBody>
          <a:bodyPr wrap="none" rtlCol="0">
            <a:spAutoFit/>
          </a:bodyPr>
          <a:lstStyle/>
          <a:p>
            <a:r>
              <a:rPr lang="en-US" dirty="0">
                <a:solidFill>
                  <a:schemeClr val="bg1"/>
                </a:solidFill>
              </a:rPr>
              <a:t>Herrera et al 2016</a:t>
            </a:r>
          </a:p>
        </p:txBody>
      </p:sp>
      <p:pic>
        <p:nvPicPr>
          <p:cNvPr id="3080" name="Picture 8" descr="Omicron, Its Mutations, and the Antibody Response | Science | AAAS">
            <a:extLst>
              <a:ext uri="{FF2B5EF4-FFF2-40B4-BE49-F238E27FC236}">
                <a16:creationId xmlns:a16="http://schemas.microsoft.com/office/drawing/2014/main" id="{533B1F9E-D1EA-EC34-FDE5-957B32571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4726" y="1932709"/>
            <a:ext cx="4447309" cy="299258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8872F05-BF00-162C-D3F7-6C8AF7C85F67}"/>
              </a:ext>
            </a:extLst>
          </p:cNvPr>
          <p:cNvSpPr txBox="1"/>
          <p:nvPr/>
        </p:nvSpPr>
        <p:spPr>
          <a:xfrm>
            <a:off x="9411801" y="6571734"/>
            <a:ext cx="1202830" cy="369332"/>
          </a:xfrm>
          <a:prstGeom prst="rect">
            <a:avLst/>
          </a:prstGeom>
          <a:noFill/>
        </p:spPr>
        <p:txBody>
          <a:bodyPr wrap="none" rtlCol="0">
            <a:spAutoFit/>
          </a:bodyPr>
          <a:lstStyle/>
          <a:p>
            <a:r>
              <a:rPr lang="en-US" dirty="0">
                <a:solidFill>
                  <a:schemeClr val="bg1"/>
                </a:solidFill>
              </a:rPr>
              <a:t>Lowe 2022</a:t>
            </a:r>
          </a:p>
        </p:txBody>
      </p:sp>
      <p:sp>
        <p:nvSpPr>
          <p:cNvPr id="4" name="Rectangle 3">
            <a:extLst>
              <a:ext uri="{FF2B5EF4-FFF2-40B4-BE49-F238E27FC236}">
                <a16:creationId xmlns:a16="http://schemas.microsoft.com/office/drawing/2014/main" id="{E6F3AC76-9FCC-8007-99EB-4F0377A21E95}"/>
              </a:ext>
            </a:extLst>
          </p:cNvPr>
          <p:cNvSpPr/>
          <p:nvPr/>
        </p:nvSpPr>
        <p:spPr>
          <a:xfrm>
            <a:off x="351659" y="2933991"/>
            <a:ext cx="3084077" cy="130925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Origin of something, relatedness and differences</a:t>
            </a:r>
          </a:p>
        </p:txBody>
      </p:sp>
      <p:sp>
        <p:nvSpPr>
          <p:cNvPr id="8" name="Rectangle 7">
            <a:extLst>
              <a:ext uri="{FF2B5EF4-FFF2-40B4-BE49-F238E27FC236}">
                <a16:creationId xmlns:a16="http://schemas.microsoft.com/office/drawing/2014/main" id="{76131DC3-9E79-DA6D-8C90-E8ADBA268820}"/>
              </a:ext>
            </a:extLst>
          </p:cNvPr>
          <p:cNvSpPr/>
          <p:nvPr/>
        </p:nvSpPr>
        <p:spPr>
          <a:xfrm>
            <a:off x="4149585" y="2933991"/>
            <a:ext cx="3057882" cy="130925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Diversification of species</a:t>
            </a:r>
          </a:p>
        </p:txBody>
      </p:sp>
      <p:sp>
        <p:nvSpPr>
          <p:cNvPr id="9" name="Rectangle 8">
            <a:extLst>
              <a:ext uri="{FF2B5EF4-FFF2-40B4-BE49-F238E27FC236}">
                <a16:creationId xmlns:a16="http://schemas.microsoft.com/office/drawing/2014/main" id="{CA08AE83-1C99-2EC9-D1DB-A869634A817C}"/>
              </a:ext>
            </a:extLst>
          </p:cNvPr>
          <p:cNvSpPr/>
          <p:nvPr/>
        </p:nvSpPr>
        <p:spPr>
          <a:xfrm>
            <a:off x="8484275" y="2933991"/>
            <a:ext cx="3057882" cy="130925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Changes in real time</a:t>
            </a:r>
          </a:p>
        </p:txBody>
      </p:sp>
    </p:spTree>
    <p:extLst>
      <p:ext uri="{BB962C8B-B14F-4D97-AF65-F5344CB8AC3E}">
        <p14:creationId xmlns:p14="http://schemas.microsoft.com/office/powerpoint/2010/main" val="32856441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20DAFE3-B23D-C059-00C8-023F8F1FA09F}"/>
              </a:ext>
            </a:extLst>
          </p:cNvPr>
          <p:cNvSpPr txBox="1"/>
          <p:nvPr/>
        </p:nvSpPr>
        <p:spPr>
          <a:xfrm>
            <a:off x="5328257" y="309895"/>
            <a:ext cx="1535485" cy="369332"/>
          </a:xfrm>
          <a:prstGeom prst="rect">
            <a:avLst/>
          </a:prstGeom>
          <a:noFill/>
        </p:spPr>
        <p:txBody>
          <a:bodyPr wrap="none" rtlCol="0">
            <a:spAutoFit/>
          </a:bodyPr>
          <a:lstStyle/>
          <a:p>
            <a:r>
              <a:rPr lang="en-US" dirty="0">
                <a:solidFill>
                  <a:schemeClr val="bg1"/>
                </a:solidFill>
              </a:rPr>
              <a:t>Bayesian trees</a:t>
            </a:r>
          </a:p>
        </p:txBody>
      </p:sp>
      <p:sp>
        <p:nvSpPr>
          <p:cNvPr id="10" name="TextBox 9">
            <a:extLst>
              <a:ext uri="{FF2B5EF4-FFF2-40B4-BE49-F238E27FC236}">
                <a16:creationId xmlns:a16="http://schemas.microsoft.com/office/drawing/2014/main" id="{DDDD527E-692E-C054-DF41-A34A856F7DB3}"/>
              </a:ext>
            </a:extLst>
          </p:cNvPr>
          <p:cNvSpPr txBox="1"/>
          <p:nvPr/>
        </p:nvSpPr>
        <p:spPr>
          <a:xfrm>
            <a:off x="9078900" y="303846"/>
            <a:ext cx="2097113" cy="369332"/>
          </a:xfrm>
          <a:prstGeom prst="rect">
            <a:avLst/>
          </a:prstGeom>
          <a:noFill/>
        </p:spPr>
        <p:txBody>
          <a:bodyPr wrap="none" rtlCol="0">
            <a:spAutoFit/>
          </a:bodyPr>
          <a:lstStyle/>
          <a:p>
            <a:r>
              <a:rPr lang="en-US" dirty="0">
                <a:solidFill>
                  <a:schemeClr val="bg1"/>
                </a:solidFill>
              </a:rPr>
              <a:t>Maximum likelihood</a:t>
            </a:r>
          </a:p>
        </p:txBody>
      </p:sp>
      <p:pic>
        <p:nvPicPr>
          <p:cNvPr id="7170" name="Picture 2">
            <a:extLst>
              <a:ext uri="{FF2B5EF4-FFF2-40B4-BE49-F238E27FC236}">
                <a16:creationId xmlns:a16="http://schemas.microsoft.com/office/drawing/2014/main" id="{DC5401EF-4EE6-A329-89B8-546A99138B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5757"/>
          <a:stretch/>
        </p:blipFill>
        <p:spPr bwMode="auto">
          <a:xfrm>
            <a:off x="0" y="854510"/>
            <a:ext cx="8035636" cy="440574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6BE9FAD-558E-4EE8-37DE-1EB02F45D05F}"/>
              </a:ext>
            </a:extLst>
          </p:cNvPr>
          <p:cNvSpPr txBox="1"/>
          <p:nvPr/>
        </p:nvSpPr>
        <p:spPr>
          <a:xfrm>
            <a:off x="1249879" y="309895"/>
            <a:ext cx="1582997" cy="369332"/>
          </a:xfrm>
          <a:prstGeom prst="rect">
            <a:avLst/>
          </a:prstGeom>
          <a:noFill/>
        </p:spPr>
        <p:txBody>
          <a:bodyPr wrap="none" rtlCol="0">
            <a:spAutoFit/>
          </a:bodyPr>
          <a:lstStyle/>
          <a:p>
            <a:r>
              <a:rPr lang="en-US" dirty="0" err="1">
                <a:solidFill>
                  <a:schemeClr val="bg1"/>
                </a:solidFill>
              </a:rPr>
              <a:t>Phylodynamics</a:t>
            </a:r>
            <a:endParaRPr lang="en-US" dirty="0">
              <a:solidFill>
                <a:schemeClr val="bg1"/>
              </a:solidFill>
            </a:endParaRPr>
          </a:p>
        </p:txBody>
      </p:sp>
      <p:sp>
        <p:nvSpPr>
          <p:cNvPr id="4" name="TextBox 3">
            <a:extLst>
              <a:ext uri="{FF2B5EF4-FFF2-40B4-BE49-F238E27FC236}">
                <a16:creationId xmlns:a16="http://schemas.microsoft.com/office/drawing/2014/main" id="{3AE88387-8851-D567-A753-8EC5D08F4103}"/>
              </a:ext>
            </a:extLst>
          </p:cNvPr>
          <p:cNvSpPr txBox="1"/>
          <p:nvPr/>
        </p:nvSpPr>
        <p:spPr>
          <a:xfrm>
            <a:off x="10414654" y="6301888"/>
            <a:ext cx="1777346" cy="584775"/>
          </a:xfrm>
          <a:prstGeom prst="rect">
            <a:avLst/>
          </a:prstGeom>
          <a:noFill/>
        </p:spPr>
        <p:txBody>
          <a:bodyPr wrap="none" rtlCol="0">
            <a:spAutoFit/>
          </a:bodyPr>
          <a:lstStyle/>
          <a:p>
            <a:r>
              <a:rPr lang="en-US" sz="1600" dirty="0" err="1">
                <a:solidFill>
                  <a:schemeClr val="bg1"/>
                </a:solidFill>
              </a:rPr>
              <a:t>Suchard</a:t>
            </a:r>
            <a:r>
              <a:rPr lang="en-US" sz="1600" dirty="0">
                <a:solidFill>
                  <a:schemeClr val="bg1"/>
                </a:solidFill>
              </a:rPr>
              <a:t> et al. 2018</a:t>
            </a:r>
          </a:p>
          <a:p>
            <a:r>
              <a:rPr lang="en-US" sz="1600" dirty="0">
                <a:solidFill>
                  <a:schemeClr val="bg1"/>
                </a:solidFill>
              </a:rPr>
              <a:t>Kuhn et al. 2019</a:t>
            </a:r>
          </a:p>
        </p:txBody>
      </p:sp>
      <p:sp>
        <p:nvSpPr>
          <p:cNvPr id="7" name="TextBox 6">
            <a:extLst>
              <a:ext uri="{FF2B5EF4-FFF2-40B4-BE49-F238E27FC236}">
                <a16:creationId xmlns:a16="http://schemas.microsoft.com/office/drawing/2014/main" id="{2F0F0255-46F8-A074-DBF2-1DFCD1FEAFD6}"/>
              </a:ext>
            </a:extLst>
          </p:cNvPr>
          <p:cNvSpPr txBox="1"/>
          <p:nvPr/>
        </p:nvSpPr>
        <p:spPr>
          <a:xfrm>
            <a:off x="1421564" y="5634157"/>
            <a:ext cx="1957587" cy="369332"/>
          </a:xfrm>
          <a:prstGeom prst="rect">
            <a:avLst/>
          </a:prstGeom>
          <a:solidFill>
            <a:schemeClr val="tx1"/>
          </a:solidFill>
        </p:spPr>
        <p:txBody>
          <a:bodyPr wrap="none" rtlCol="0">
            <a:spAutoFit/>
          </a:bodyPr>
          <a:lstStyle/>
          <a:p>
            <a:r>
              <a:rPr lang="en-US" dirty="0">
                <a:solidFill>
                  <a:schemeClr val="bg1"/>
                </a:solidFill>
              </a:rPr>
              <a:t>WHERE does it go?</a:t>
            </a:r>
          </a:p>
        </p:txBody>
      </p:sp>
      <p:sp>
        <p:nvSpPr>
          <p:cNvPr id="8" name="TextBox 7">
            <a:extLst>
              <a:ext uri="{FF2B5EF4-FFF2-40B4-BE49-F238E27FC236}">
                <a16:creationId xmlns:a16="http://schemas.microsoft.com/office/drawing/2014/main" id="{A38D26A6-C59B-EF81-65D1-5174F7919951}"/>
              </a:ext>
            </a:extLst>
          </p:cNvPr>
          <p:cNvSpPr txBox="1"/>
          <p:nvPr/>
        </p:nvSpPr>
        <p:spPr>
          <a:xfrm>
            <a:off x="4822527" y="5495658"/>
            <a:ext cx="3213109" cy="646331"/>
          </a:xfrm>
          <a:prstGeom prst="rect">
            <a:avLst/>
          </a:prstGeom>
          <a:solidFill>
            <a:schemeClr val="tx1"/>
          </a:solidFill>
        </p:spPr>
        <p:txBody>
          <a:bodyPr wrap="square" rtlCol="0">
            <a:spAutoFit/>
          </a:bodyPr>
          <a:lstStyle/>
          <a:p>
            <a:pPr algn="ctr"/>
            <a:r>
              <a:rPr lang="en-US" dirty="0">
                <a:solidFill>
                  <a:schemeClr val="bg1"/>
                </a:solidFill>
              </a:rPr>
              <a:t>WHEN is the most recent common ancestor?</a:t>
            </a:r>
          </a:p>
        </p:txBody>
      </p:sp>
      <p:sp>
        <p:nvSpPr>
          <p:cNvPr id="9" name="TextBox 8">
            <a:extLst>
              <a:ext uri="{FF2B5EF4-FFF2-40B4-BE49-F238E27FC236}">
                <a16:creationId xmlns:a16="http://schemas.microsoft.com/office/drawing/2014/main" id="{331167F4-F213-8283-5EAA-2942525457A7}"/>
              </a:ext>
            </a:extLst>
          </p:cNvPr>
          <p:cNvSpPr txBox="1"/>
          <p:nvPr/>
        </p:nvSpPr>
        <p:spPr>
          <a:xfrm>
            <a:off x="8964801" y="5495658"/>
            <a:ext cx="3018479" cy="646331"/>
          </a:xfrm>
          <a:prstGeom prst="rect">
            <a:avLst/>
          </a:prstGeom>
          <a:solidFill>
            <a:schemeClr val="tx1"/>
          </a:solidFill>
        </p:spPr>
        <p:txBody>
          <a:bodyPr wrap="square" rtlCol="0">
            <a:spAutoFit/>
          </a:bodyPr>
          <a:lstStyle/>
          <a:p>
            <a:pPr algn="ctr"/>
            <a:r>
              <a:rPr lang="en-US" dirty="0">
                <a:solidFill>
                  <a:schemeClr val="bg1"/>
                </a:solidFill>
              </a:rPr>
              <a:t>HOW different is it to what’s known?</a:t>
            </a:r>
          </a:p>
        </p:txBody>
      </p:sp>
      <p:pic>
        <p:nvPicPr>
          <p:cNvPr id="7172" name="Picture 4" descr="Filoviridae. Phylogenetic relationships of filoviruses ...">
            <a:extLst>
              <a:ext uri="{FF2B5EF4-FFF2-40B4-BE49-F238E27FC236}">
                <a16:creationId xmlns:a16="http://schemas.microsoft.com/office/drawing/2014/main" id="{5504CB46-2B6B-7CA8-7273-52A58AB411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3132" y="1597745"/>
            <a:ext cx="4588868" cy="28465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85AE6B2-5DB4-02CA-26CA-90B41A56B99D}"/>
              </a:ext>
            </a:extLst>
          </p:cNvPr>
          <p:cNvSpPr/>
          <p:nvPr/>
        </p:nvSpPr>
        <p:spPr>
          <a:xfrm>
            <a:off x="76200" y="6141989"/>
            <a:ext cx="3057882" cy="62374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Changes in real time</a:t>
            </a:r>
          </a:p>
        </p:txBody>
      </p:sp>
    </p:spTree>
    <p:extLst>
      <p:ext uri="{BB962C8B-B14F-4D97-AF65-F5344CB8AC3E}">
        <p14:creationId xmlns:p14="http://schemas.microsoft.com/office/powerpoint/2010/main" val="30530435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78C7B-A6D8-75A2-5903-46BCD5CFDB3A}"/>
              </a:ext>
            </a:extLst>
          </p:cNvPr>
          <p:cNvSpPr>
            <a:spLocks noGrp="1"/>
          </p:cNvSpPr>
          <p:nvPr>
            <p:ph type="title"/>
          </p:nvPr>
        </p:nvSpPr>
        <p:spPr>
          <a:xfrm>
            <a:off x="0" y="-13421"/>
            <a:ext cx="10515600" cy="1325563"/>
          </a:xfrm>
        </p:spPr>
        <p:txBody>
          <a:bodyPr/>
          <a:lstStyle/>
          <a:p>
            <a:r>
              <a:rPr lang="en-US" dirty="0"/>
              <a:t>Anatomy of a phylogeny</a:t>
            </a:r>
          </a:p>
        </p:txBody>
      </p:sp>
      <p:pic>
        <p:nvPicPr>
          <p:cNvPr id="4" name="Picture 3">
            <a:extLst>
              <a:ext uri="{FF2B5EF4-FFF2-40B4-BE49-F238E27FC236}">
                <a16:creationId xmlns:a16="http://schemas.microsoft.com/office/drawing/2014/main" id="{91675090-ECA2-E781-56B6-452511E42AB8}"/>
              </a:ext>
            </a:extLst>
          </p:cNvPr>
          <p:cNvPicPr>
            <a:picLocks noChangeAspect="1"/>
          </p:cNvPicPr>
          <p:nvPr/>
        </p:nvPicPr>
        <p:blipFill>
          <a:blip r:embed="rId3"/>
          <a:stretch>
            <a:fillRect/>
          </a:stretch>
        </p:blipFill>
        <p:spPr>
          <a:xfrm>
            <a:off x="8558033" y="4034856"/>
            <a:ext cx="3536985" cy="2656890"/>
          </a:xfrm>
          <a:prstGeom prst="rect">
            <a:avLst/>
          </a:prstGeom>
        </p:spPr>
      </p:pic>
      <p:pic>
        <p:nvPicPr>
          <p:cNvPr id="9218" name="Picture 2" descr="Phylogenetic trees | Evolutionary tree (article) | Khan Academy">
            <a:extLst>
              <a:ext uri="{FF2B5EF4-FFF2-40B4-BE49-F238E27FC236}">
                <a16:creationId xmlns:a16="http://schemas.microsoft.com/office/drawing/2014/main" id="{56FD269F-4211-65D9-9B87-A7535FF284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818" y="1312142"/>
            <a:ext cx="9407236" cy="514580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98DEA9D-C35E-0556-7A45-C4C2960190E3}"/>
              </a:ext>
            </a:extLst>
          </p:cNvPr>
          <p:cNvPicPr>
            <a:picLocks noChangeAspect="1"/>
          </p:cNvPicPr>
          <p:nvPr/>
        </p:nvPicPr>
        <p:blipFill rotWithShape="1">
          <a:blip r:embed="rId5"/>
          <a:srcRect t="2858" r="59190" b="31619"/>
          <a:stretch/>
        </p:blipFill>
        <p:spPr>
          <a:xfrm>
            <a:off x="7998412" y="281424"/>
            <a:ext cx="3847223" cy="3474597"/>
          </a:xfrm>
          <a:prstGeom prst="rect">
            <a:avLst/>
          </a:prstGeom>
        </p:spPr>
      </p:pic>
    </p:spTree>
    <p:extLst>
      <p:ext uri="{BB962C8B-B14F-4D97-AF65-F5344CB8AC3E}">
        <p14:creationId xmlns:p14="http://schemas.microsoft.com/office/powerpoint/2010/main" val="36902951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1A265B-CA42-397F-701E-D3C8A7B97F8C}"/>
              </a:ext>
            </a:extLst>
          </p:cNvPr>
          <p:cNvPicPr>
            <a:picLocks noChangeAspect="1"/>
          </p:cNvPicPr>
          <p:nvPr/>
        </p:nvPicPr>
        <p:blipFill rotWithShape="1">
          <a:blip r:embed="rId2"/>
          <a:srcRect r="1926" b="10480"/>
          <a:stretch/>
        </p:blipFill>
        <p:spPr>
          <a:xfrm>
            <a:off x="1557508" y="322002"/>
            <a:ext cx="9076983" cy="6213996"/>
          </a:xfrm>
          <a:prstGeom prst="rect">
            <a:avLst/>
          </a:prstGeom>
        </p:spPr>
      </p:pic>
    </p:spTree>
    <p:extLst>
      <p:ext uri="{BB962C8B-B14F-4D97-AF65-F5344CB8AC3E}">
        <p14:creationId xmlns:p14="http://schemas.microsoft.com/office/powerpoint/2010/main" val="22331994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67210-9DC2-74DE-47DB-179F0C6132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E273BC-29D6-3A05-4F99-44C055D50841}"/>
              </a:ext>
            </a:extLst>
          </p:cNvPr>
          <p:cNvSpPr>
            <a:spLocks noGrp="1"/>
          </p:cNvSpPr>
          <p:nvPr>
            <p:ph type="title"/>
          </p:nvPr>
        </p:nvSpPr>
        <p:spPr>
          <a:xfrm>
            <a:off x="6534462" y="0"/>
            <a:ext cx="5657538" cy="3502337"/>
          </a:xfrm>
        </p:spPr>
        <p:txBody>
          <a:bodyPr/>
          <a:lstStyle/>
          <a:p>
            <a:pPr algn="ctr"/>
            <a:r>
              <a:rPr lang="en-US" dirty="0">
                <a:solidFill>
                  <a:schemeClr val="bg1"/>
                </a:solidFill>
              </a:rPr>
              <a:t>The </a:t>
            </a:r>
            <a:r>
              <a:rPr lang="en-US" u="sng" dirty="0">
                <a:solidFill>
                  <a:schemeClr val="bg1"/>
                </a:solidFill>
              </a:rPr>
              <a:t>parasite</a:t>
            </a:r>
            <a:r>
              <a:rPr lang="en-US" dirty="0">
                <a:solidFill>
                  <a:schemeClr val="bg1"/>
                </a:solidFill>
              </a:rPr>
              <a:t> and </a:t>
            </a:r>
            <a:r>
              <a:rPr lang="en-US" u="sng" dirty="0">
                <a:solidFill>
                  <a:schemeClr val="bg1"/>
                </a:solidFill>
              </a:rPr>
              <a:t>pathogen</a:t>
            </a:r>
            <a:r>
              <a:rPr lang="en-US" dirty="0">
                <a:solidFill>
                  <a:schemeClr val="bg1"/>
                </a:solidFill>
              </a:rPr>
              <a:t> tree of life</a:t>
            </a:r>
          </a:p>
        </p:txBody>
      </p:sp>
      <p:pic>
        <p:nvPicPr>
          <p:cNvPr id="1026" name="Picture 2">
            <a:extLst>
              <a:ext uri="{FF2B5EF4-FFF2-40B4-BE49-F238E27FC236}">
                <a16:creationId xmlns:a16="http://schemas.microsoft.com/office/drawing/2014/main" id="{5BFDA4AD-1D6D-8F7C-785D-D26F3114D2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7" y="-1613"/>
            <a:ext cx="604202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C4CAEA95-1F6B-20E8-AE37-3F8756ADD7FB}"/>
              </a:ext>
            </a:extLst>
          </p:cNvPr>
          <p:cNvSpPr/>
          <p:nvPr/>
        </p:nvSpPr>
        <p:spPr>
          <a:xfrm>
            <a:off x="2988297" y="207389"/>
            <a:ext cx="772998" cy="263951"/>
          </a:xfrm>
          <a:prstGeom prst="roundRect">
            <a:avLst/>
          </a:prstGeom>
          <a:solidFill>
            <a:srgbClr val="FFFF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9DA21611-4521-E76D-3A24-88BDD9DC8C1B}"/>
              </a:ext>
            </a:extLst>
          </p:cNvPr>
          <p:cNvSpPr/>
          <p:nvPr/>
        </p:nvSpPr>
        <p:spPr>
          <a:xfrm>
            <a:off x="4705545" y="5129752"/>
            <a:ext cx="1073085" cy="328368"/>
          </a:xfrm>
          <a:prstGeom prst="roundRect">
            <a:avLst/>
          </a:prstGeom>
          <a:solidFill>
            <a:srgbClr val="FFFF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9064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0121A-9B19-0B55-EF72-FF6AF8D87A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931FEE-F45B-A5B4-8509-5603F9431F73}"/>
              </a:ext>
            </a:extLst>
          </p:cNvPr>
          <p:cNvSpPr>
            <a:spLocks noGrp="1"/>
          </p:cNvSpPr>
          <p:nvPr>
            <p:ph type="title"/>
          </p:nvPr>
        </p:nvSpPr>
        <p:spPr/>
        <p:txBody>
          <a:bodyPr/>
          <a:lstStyle/>
          <a:p>
            <a:r>
              <a:rPr lang="en-US" dirty="0">
                <a:solidFill>
                  <a:schemeClr val="bg1"/>
                </a:solidFill>
              </a:rPr>
              <a:t>Goals for this lecture</a:t>
            </a:r>
          </a:p>
        </p:txBody>
      </p:sp>
      <p:sp>
        <p:nvSpPr>
          <p:cNvPr id="3" name="Content Placeholder 2">
            <a:extLst>
              <a:ext uri="{FF2B5EF4-FFF2-40B4-BE49-F238E27FC236}">
                <a16:creationId xmlns:a16="http://schemas.microsoft.com/office/drawing/2014/main" id="{9614EEC5-1288-2D2F-7197-EA1D523C42C1}"/>
              </a:ext>
            </a:extLst>
          </p:cNvPr>
          <p:cNvSpPr>
            <a:spLocks noGrp="1"/>
          </p:cNvSpPr>
          <p:nvPr>
            <p:ph idx="1"/>
          </p:nvPr>
        </p:nvSpPr>
        <p:spPr>
          <a:xfrm>
            <a:off x="838200" y="1516135"/>
            <a:ext cx="10515600" cy="4351338"/>
          </a:xfrm>
        </p:spPr>
        <p:txBody>
          <a:bodyPr>
            <a:normAutofit/>
          </a:bodyPr>
          <a:lstStyle/>
          <a:p>
            <a:r>
              <a:rPr lang="en-US" sz="3200" dirty="0">
                <a:solidFill>
                  <a:schemeClr val="bg1"/>
                </a:solidFill>
              </a:rPr>
              <a:t>To explain what we’re doing here</a:t>
            </a:r>
          </a:p>
          <a:p>
            <a:r>
              <a:rPr lang="en-US" sz="3200" dirty="0">
                <a:solidFill>
                  <a:schemeClr val="bg1"/>
                </a:solidFill>
              </a:rPr>
              <a:t>To introduce global health</a:t>
            </a:r>
          </a:p>
          <a:p>
            <a:r>
              <a:rPr lang="en-US" sz="3200" dirty="0">
                <a:solidFill>
                  <a:schemeClr val="bg1"/>
                </a:solidFill>
              </a:rPr>
              <a:t>To introduce infectious disease</a:t>
            </a:r>
          </a:p>
          <a:p>
            <a:r>
              <a:rPr lang="en-US" sz="3200" dirty="0">
                <a:solidFill>
                  <a:schemeClr val="bg1"/>
                </a:solidFill>
              </a:rPr>
              <a:t>To introduce methods for the study of infectious diseases</a:t>
            </a:r>
          </a:p>
          <a:p>
            <a:endParaRPr lang="en-US" sz="3200" dirty="0">
              <a:solidFill>
                <a:schemeClr val="bg1"/>
              </a:solidFill>
            </a:endParaRPr>
          </a:p>
        </p:txBody>
      </p:sp>
      <p:sp>
        <p:nvSpPr>
          <p:cNvPr id="4" name="Rectangle 3">
            <a:extLst>
              <a:ext uri="{FF2B5EF4-FFF2-40B4-BE49-F238E27FC236}">
                <a16:creationId xmlns:a16="http://schemas.microsoft.com/office/drawing/2014/main" id="{8E8EF117-B6AB-DCBB-A78A-0CB9FED0E878}"/>
              </a:ext>
            </a:extLst>
          </p:cNvPr>
          <p:cNvSpPr/>
          <p:nvPr/>
        </p:nvSpPr>
        <p:spPr>
          <a:xfrm>
            <a:off x="838200" y="3226116"/>
            <a:ext cx="9951720" cy="132556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56102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87FDA-1B3D-A3B7-A7B2-64C32629FC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397AFF-1607-BCDC-6735-D068040528BF}"/>
              </a:ext>
            </a:extLst>
          </p:cNvPr>
          <p:cNvSpPr>
            <a:spLocks noGrp="1"/>
          </p:cNvSpPr>
          <p:nvPr>
            <p:ph type="title"/>
          </p:nvPr>
        </p:nvSpPr>
        <p:spPr>
          <a:xfrm>
            <a:off x="6534462" y="0"/>
            <a:ext cx="5657538" cy="3502337"/>
          </a:xfrm>
        </p:spPr>
        <p:txBody>
          <a:bodyPr/>
          <a:lstStyle/>
          <a:p>
            <a:pPr algn="ctr"/>
            <a:r>
              <a:rPr lang="en-US" dirty="0">
                <a:solidFill>
                  <a:schemeClr val="bg1"/>
                </a:solidFill>
              </a:rPr>
              <a:t>The </a:t>
            </a:r>
            <a:r>
              <a:rPr lang="en-US" u="sng" dirty="0">
                <a:solidFill>
                  <a:schemeClr val="bg1"/>
                </a:solidFill>
              </a:rPr>
              <a:t>parasite</a:t>
            </a:r>
            <a:r>
              <a:rPr lang="en-US" dirty="0">
                <a:solidFill>
                  <a:schemeClr val="bg1"/>
                </a:solidFill>
              </a:rPr>
              <a:t> and </a:t>
            </a:r>
            <a:r>
              <a:rPr lang="en-US" u="sng" dirty="0">
                <a:solidFill>
                  <a:schemeClr val="bg1"/>
                </a:solidFill>
              </a:rPr>
              <a:t>pathogen</a:t>
            </a:r>
            <a:r>
              <a:rPr lang="en-US" dirty="0">
                <a:solidFill>
                  <a:schemeClr val="bg1"/>
                </a:solidFill>
              </a:rPr>
              <a:t> tree of life</a:t>
            </a:r>
          </a:p>
        </p:txBody>
      </p:sp>
      <p:pic>
        <p:nvPicPr>
          <p:cNvPr id="1026" name="Picture 2">
            <a:extLst>
              <a:ext uri="{FF2B5EF4-FFF2-40B4-BE49-F238E27FC236}">
                <a16:creationId xmlns:a16="http://schemas.microsoft.com/office/drawing/2014/main" id="{E9756801-CD69-BC85-C3C2-8DA91EB846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7" y="-1613"/>
            <a:ext cx="604202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C2F54E5D-DFCE-8081-8863-1E4F802117B8}"/>
              </a:ext>
            </a:extLst>
          </p:cNvPr>
          <p:cNvSpPr/>
          <p:nvPr/>
        </p:nvSpPr>
        <p:spPr>
          <a:xfrm>
            <a:off x="2988297" y="207389"/>
            <a:ext cx="772998" cy="263951"/>
          </a:xfrm>
          <a:prstGeom prst="roundRect">
            <a:avLst/>
          </a:prstGeom>
          <a:solidFill>
            <a:srgbClr val="FFFF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C24E75C9-0629-FF6B-DCAC-8F59BCC29BEF}"/>
              </a:ext>
            </a:extLst>
          </p:cNvPr>
          <p:cNvSpPr/>
          <p:nvPr/>
        </p:nvSpPr>
        <p:spPr>
          <a:xfrm>
            <a:off x="4705545" y="5129752"/>
            <a:ext cx="1073085" cy="328368"/>
          </a:xfrm>
          <a:prstGeom prst="roundRect">
            <a:avLst/>
          </a:prstGeom>
          <a:solidFill>
            <a:srgbClr val="FFFF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E2C1A4C0-1113-303F-9834-2E6F422B7F16}"/>
              </a:ext>
            </a:extLst>
          </p:cNvPr>
          <p:cNvSpPr txBox="1">
            <a:spLocks/>
          </p:cNvSpPr>
          <p:nvPr/>
        </p:nvSpPr>
        <p:spPr>
          <a:xfrm>
            <a:off x="6686862" y="2762250"/>
            <a:ext cx="5657538" cy="35023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viruses???</a:t>
            </a:r>
          </a:p>
        </p:txBody>
      </p:sp>
    </p:spTree>
    <p:extLst>
      <p:ext uri="{BB962C8B-B14F-4D97-AF65-F5344CB8AC3E}">
        <p14:creationId xmlns:p14="http://schemas.microsoft.com/office/powerpoint/2010/main" val="24895641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4989D-42D3-B425-866A-8D7A5E721F10}"/>
              </a:ext>
            </a:extLst>
          </p:cNvPr>
          <p:cNvSpPr>
            <a:spLocks noGrp="1"/>
          </p:cNvSpPr>
          <p:nvPr>
            <p:ph type="title"/>
          </p:nvPr>
        </p:nvSpPr>
        <p:spPr>
          <a:xfrm>
            <a:off x="346497" y="393700"/>
            <a:ext cx="6091238" cy="1325563"/>
          </a:xfrm>
        </p:spPr>
        <p:txBody>
          <a:bodyPr>
            <a:normAutofit fontScale="90000"/>
          </a:bodyPr>
          <a:lstStyle/>
          <a:p>
            <a:r>
              <a:rPr lang="en-US" dirty="0">
                <a:solidFill>
                  <a:schemeClr val="bg1"/>
                </a:solidFill>
              </a:rPr>
              <a:t>Infectious diseases manifest from </a:t>
            </a:r>
            <a:r>
              <a:rPr lang="en-US" i="1" u="sng" dirty="0">
                <a:solidFill>
                  <a:schemeClr val="bg1"/>
                </a:solidFill>
              </a:rPr>
              <a:t>infection</a:t>
            </a:r>
            <a:r>
              <a:rPr lang="en-US" u="sng" dirty="0">
                <a:solidFill>
                  <a:schemeClr val="bg1"/>
                </a:solidFill>
              </a:rPr>
              <a:t> </a:t>
            </a:r>
            <a:r>
              <a:rPr lang="en-US" dirty="0">
                <a:solidFill>
                  <a:schemeClr val="bg1"/>
                </a:solidFill>
              </a:rPr>
              <a:t>with a </a:t>
            </a:r>
            <a:r>
              <a:rPr lang="en-US" i="1" u="sng" dirty="0">
                <a:solidFill>
                  <a:schemeClr val="bg1"/>
                </a:solidFill>
              </a:rPr>
              <a:t>parasite</a:t>
            </a:r>
            <a:r>
              <a:rPr lang="en-US" dirty="0">
                <a:solidFill>
                  <a:schemeClr val="bg1"/>
                </a:solidFill>
              </a:rPr>
              <a:t> or </a:t>
            </a:r>
            <a:r>
              <a:rPr lang="en-US" i="1" u="sng" dirty="0">
                <a:solidFill>
                  <a:schemeClr val="bg1"/>
                </a:solidFill>
              </a:rPr>
              <a:t>pathogen</a:t>
            </a:r>
          </a:p>
        </p:txBody>
      </p:sp>
      <p:pic>
        <p:nvPicPr>
          <p:cNvPr id="6" name="Picture 2">
            <a:extLst>
              <a:ext uri="{FF2B5EF4-FFF2-40B4-BE49-F238E27FC236}">
                <a16:creationId xmlns:a16="http://schemas.microsoft.com/office/drawing/2014/main" id="{0E97F2F5-6149-18EC-BC5D-298B0FB0D4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867"/>
          <a:stretch/>
        </p:blipFill>
        <p:spPr bwMode="auto">
          <a:xfrm>
            <a:off x="6675920" y="0"/>
            <a:ext cx="515529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7002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4BF2AAB-A668-1D3F-4C1B-EB5201D8D4DD}"/>
              </a:ext>
            </a:extLst>
          </p:cNvPr>
          <p:cNvSpPr>
            <a:spLocks noGrp="1"/>
          </p:cNvSpPr>
          <p:nvPr>
            <p:ph idx="1"/>
          </p:nvPr>
        </p:nvSpPr>
        <p:spPr>
          <a:xfrm>
            <a:off x="838200" y="1738859"/>
            <a:ext cx="10515600" cy="3938042"/>
          </a:xfrm>
        </p:spPr>
        <p:txBody>
          <a:bodyPr/>
          <a:lstStyle/>
          <a:p>
            <a:r>
              <a:rPr lang="en-US" u="sng" dirty="0">
                <a:solidFill>
                  <a:schemeClr val="bg1"/>
                </a:solidFill>
              </a:rPr>
              <a:t>Parasite</a:t>
            </a:r>
            <a:r>
              <a:rPr lang="en-US" dirty="0">
                <a:solidFill>
                  <a:schemeClr val="bg1"/>
                </a:solidFill>
              </a:rPr>
              <a:t>:  an organism that lives in or on another organism and benefits at the expense of others (</a:t>
            </a:r>
            <a:r>
              <a:rPr lang="en-US" b="1" i="1" dirty="0">
                <a:solidFill>
                  <a:schemeClr val="bg1"/>
                </a:solidFill>
              </a:rPr>
              <a:t>these are eukaryotes</a:t>
            </a:r>
            <a:r>
              <a:rPr lang="en-US" dirty="0">
                <a:solidFill>
                  <a:schemeClr val="bg1"/>
                </a:solidFill>
              </a:rPr>
              <a:t>).</a:t>
            </a:r>
          </a:p>
          <a:p>
            <a:pPr lvl="1"/>
            <a:r>
              <a:rPr lang="en-US" dirty="0">
                <a:solidFill>
                  <a:schemeClr val="bg1"/>
                </a:solidFill>
              </a:rPr>
              <a:t>Ex: helminths (parasitic worms: tapeworms, roundworms, hookworms), ectoparasites (ticks, fleas)</a:t>
            </a:r>
            <a:endParaRPr lang="en-US" i="1" dirty="0">
              <a:solidFill>
                <a:schemeClr val="bg1"/>
              </a:solidFill>
            </a:endParaRPr>
          </a:p>
        </p:txBody>
      </p:sp>
      <p:pic>
        <p:nvPicPr>
          <p:cNvPr id="14338" name="Picture 2" descr="Tapeworm cancer spreads to Colombian man">
            <a:extLst>
              <a:ext uri="{FF2B5EF4-FFF2-40B4-BE49-F238E27FC236}">
                <a16:creationId xmlns:a16="http://schemas.microsoft.com/office/drawing/2014/main" id="{457E1459-23EE-A51F-66BA-EBCBA1973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516394"/>
            <a:ext cx="3142861" cy="235714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4340" name="Picture 4" descr="Foot Showing Hookworm | Wellcome Collection">
            <a:extLst>
              <a:ext uri="{FF2B5EF4-FFF2-40B4-BE49-F238E27FC236}">
                <a16:creationId xmlns:a16="http://schemas.microsoft.com/office/drawing/2014/main" id="{CA84813E-6C1A-F86B-F82C-F4938FC19C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0416" y="3501232"/>
            <a:ext cx="3390900" cy="24003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4342" name="Picture 6" descr="How To Avoid Ticks — And What To Do If You Get Bitten : Shots - Health News  : NPR">
            <a:extLst>
              <a:ext uri="{FF2B5EF4-FFF2-40B4-BE49-F238E27FC236}">
                <a16:creationId xmlns:a16="http://schemas.microsoft.com/office/drawing/2014/main" id="{3E26DC99-3721-C7E8-4A40-B057E6F48A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0671" y="3501232"/>
            <a:ext cx="3653202" cy="240029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FFBFF99C-3B12-326A-2653-A84B5D62A513}"/>
              </a:ext>
            </a:extLst>
          </p:cNvPr>
          <p:cNvSpPr txBox="1">
            <a:spLocks/>
          </p:cNvSpPr>
          <p:nvPr/>
        </p:nvSpPr>
        <p:spPr>
          <a:xfrm>
            <a:off x="1264444" y="-916467"/>
            <a:ext cx="9663112" cy="35023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The </a:t>
            </a:r>
            <a:r>
              <a:rPr lang="en-US" u="sng" dirty="0">
                <a:solidFill>
                  <a:schemeClr val="bg1"/>
                </a:solidFill>
              </a:rPr>
              <a:t>parasite</a:t>
            </a:r>
            <a:r>
              <a:rPr lang="en-US" dirty="0">
                <a:solidFill>
                  <a:schemeClr val="bg1"/>
                </a:solidFill>
              </a:rPr>
              <a:t> and </a:t>
            </a:r>
            <a:r>
              <a:rPr lang="en-US" u="sng" dirty="0">
                <a:solidFill>
                  <a:schemeClr val="bg1"/>
                </a:solidFill>
              </a:rPr>
              <a:t>pathogen</a:t>
            </a:r>
            <a:r>
              <a:rPr lang="en-US" dirty="0">
                <a:solidFill>
                  <a:schemeClr val="bg1"/>
                </a:solidFill>
              </a:rPr>
              <a:t> tree of life</a:t>
            </a:r>
          </a:p>
        </p:txBody>
      </p:sp>
    </p:spTree>
    <p:extLst>
      <p:ext uri="{BB962C8B-B14F-4D97-AF65-F5344CB8AC3E}">
        <p14:creationId xmlns:p14="http://schemas.microsoft.com/office/powerpoint/2010/main" val="19490834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4BF2AAB-A668-1D3F-4C1B-EB5201D8D4DD}"/>
              </a:ext>
            </a:extLst>
          </p:cNvPr>
          <p:cNvSpPr>
            <a:spLocks noGrp="1"/>
          </p:cNvSpPr>
          <p:nvPr>
            <p:ph idx="1"/>
          </p:nvPr>
        </p:nvSpPr>
        <p:spPr>
          <a:xfrm>
            <a:off x="838200" y="1325563"/>
            <a:ext cx="10515600" cy="4351338"/>
          </a:xfrm>
        </p:spPr>
        <p:txBody>
          <a:bodyPr/>
          <a:lstStyle/>
          <a:p>
            <a:r>
              <a:rPr lang="en-US" u="sng" dirty="0">
                <a:solidFill>
                  <a:schemeClr val="bg1"/>
                </a:solidFill>
              </a:rPr>
              <a:t>Parasite</a:t>
            </a:r>
            <a:r>
              <a:rPr lang="en-US" dirty="0">
                <a:solidFill>
                  <a:schemeClr val="bg1"/>
                </a:solidFill>
              </a:rPr>
              <a:t>:  an organism that lives in or on another organism and benefits at the expense of others (</a:t>
            </a:r>
            <a:r>
              <a:rPr lang="en-US" b="1" i="1" dirty="0">
                <a:solidFill>
                  <a:schemeClr val="bg1"/>
                </a:solidFill>
              </a:rPr>
              <a:t>these are eukaryotes</a:t>
            </a:r>
            <a:r>
              <a:rPr lang="en-US" dirty="0">
                <a:solidFill>
                  <a:schemeClr val="bg1"/>
                </a:solidFill>
              </a:rPr>
              <a:t>).</a:t>
            </a:r>
          </a:p>
          <a:p>
            <a:pPr lvl="1"/>
            <a:r>
              <a:rPr lang="en-US" dirty="0">
                <a:solidFill>
                  <a:schemeClr val="bg1"/>
                </a:solidFill>
              </a:rPr>
              <a:t>Ex: helminths (parasitic worms: tapeworms, roundworms, hookworms), ectoparasites (ticks, fleas)</a:t>
            </a:r>
          </a:p>
          <a:p>
            <a:r>
              <a:rPr lang="en-US" dirty="0">
                <a:solidFill>
                  <a:schemeClr val="bg1"/>
                </a:solidFill>
              </a:rPr>
              <a:t>Pathogen: a microorganism that can cause disease.</a:t>
            </a:r>
          </a:p>
          <a:p>
            <a:pPr lvl="1"/>
            <a:r>
              <a:rPr lang="en-US" dirty="0">
                <a:solidFill>
                  <a:schemeClr val="bg1"/>
                </a:solidFill>
              </a:rPr>
              <a:t>Ex: bacterium </a:t>
            </a:r>
            <a:r>
              <a:rPr lang="en-US" b="1" i="1" dirty="0">
                <a:solidFill>
                  <a:schemeClr val="bg1"/>
                </a:solidFill>
              </a:rPr>
              <a:t>(prokaryote)</a:t>
            </a:r>
            <a:r>
              <a:rPr lang="en-US" dirty="0">
                <a:solidFill>
                  <a:schemeClr val="bg1"/>
                </a:solidFill>
              </a:rPr>
              <a:t>, </a:t>
            </a:r>
            <a:r>
              <a:rPr lang="en-US" b="1" i="1" dirty="0">
                <a:solidFill>
                  <a:schemeClr val="bg1"/>
                </a:solidFill>
              </a:rPr>
              <a:t>virus</a:t>
            </a:r>
            <a:r>
              <a:rPr lang="en-US" dirty="0">
                <a:solidFill>
                  <a:schemeClr val="bg1"/>
                </a:solidFill>
              </a:rPr>
              <a:t>, protozoan </a:t>
            </a:r>
            <a:r>
              <a:rPr lang="en-US" b="1" i="1" dirty="0">
                <a:solidFill>
                  <a:schemeClr val="bg1"/>
                </a:solidFill>
              </a:rPr>
              <a:t>(eukaryote)</a:t>
            </a:r>
            <a:endParaRPr lang="en-US" dirty="0">
              <a:solidFill>
                <a:schemeClr val="bg1"/>
              </a:solidFill>
            </a:endParaRPr>
          </a:p>
        </p:txBody>
      </p:sp>
      <p:sp>
        <p:nvSpPr>
          <p:cNvPr id="6" name="Title 1">
            <a:extLst>
              <a:ext uri="{FF2B5EF4-FFF2-40B4-BE49-F238E27FC236}">
                <a16:creationId xmlns:a16="http://schemas.microsoft.com/office/drawing/2014/main" id="{3D8C3D1C-4FF4-66DF-3B8A-F3D0FDC9B05E}"/>
              </a:ext>
            </a:extLst>
          </p:cNvPr>
          <p:cNvSpPr txBox="1">
            <a:spLocks/>
          </p:cNvSpPr>
          <p:nvPr/>
        </p:nvSpPr>
        <p:spPr>
          <a:xfrm>
            <a:off x="1264444" y="-916467"/>
            <a:ext cx="9663112" cy="35023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The </a:t>
            </a:r>
            <a:r>
              <a:rPr lang="en-US" u="sng" dirty="0">
                <a:solidFill>
                  <a:schemeClr val="bg1"/>
                </a:solidFill>
              </a:rPr>
              <a:t>parasite</a:t>
            </a:r>
            <a:r>
              <a:rPr lang="en-US" dirty="0">
                <a:solidFill>
                  <a:schemeClr val="bg1"/>
                </a:solidFill>
              </a:rPr>
              <a:t> and </a:t>
            </a:r>
            <a:r>
              <a:rPr lang="en-US" u="sng" dirty="0">
                <a:solidFill>
                  <a:schemeClr val="bg1"/>
                </a:solidFill>
              </a:rPr>
              <a:t>pathogen</a:t>
            </a:r>
            <a:r>
              <a:rPr lang="en-US" dirty="0">
                <a:solidFill>
                  <a:schemeClr val="bg1"/>
                </a:solidFill>
              </a:rPr>
              <a:t> tree of life</a:t>
            </a:r>
          </a:p>
        </p:txBody>
      </p:sp>
    </p:spTree>
    <p:extLst>
      <p:ext uri="{BB962C8B-B14F-4D97-AF65-F5344CB8AC3E}">
        <p14:creationId xmlns:p14="http://schemas.microsoft.com/office/powerpoint/2010/main" val="27483628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F57ECCDB-A90F-F0EF-67A4-0FA98B639D96}"/>
              </a:ext>
            </a:extLst>
          </p:cNvPr>
          <p:cNvCxnSpPr>
            <a:cxnSpLocks/>
          </p:cNvCxnSpPr>
          <p:nvPr/>
        </p:nvCxnSpPr>
        <p:spPr>
          <a:xfrm flipV="1">
            <a:off x="1996751" y="3855795"/>
            <a:ext cx="304589" cy="268335"/>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68B0591-9D74-F151-FBC0-2B5DB7308422}"/>
              </a:ext>
            </a:extLst>
          </p:cNvPr>
          <p:cNvSpPr txBox="1"/>
          <p:nvPr/>
        </p:nvSpPr>
        <p:spPr>
          <a:xfrm>
            <a:off x="360784" y="4124130"/>
            <a:ext cx="2848948" cy="707886"/>
          </a:xfrm>
          <a:prstGeom prst="rect">
            <a:avLst/>
          </a:prstGeom>
          <a:noFill/>
        </p:spPr>
        <p:txBody>
          <a:bodyPr wrap="square">
            <a:spAutoFit/>
          </a:bodyPr>
          <a:lstStyle/>
          <a:p>
            <a:r>
              <a:rPr lang="en-US" sz="2000" dirty="0">
                <a:solidFill>
                  <a:schemeClr val="bg1"/>
                </a:solidFill>
              </a:rPr>
              <a:t>Pathogen: </a:t>
            </a:r>
            <a:r>
              <a:rPr lang="en-US" sz="2000" i="1" dirty="0">
                <a:solidFill>
                  <a:schemeClr val="bg1"/>
                </a:solidFill>
              </a:rPr>
              <a:t>Yersinia pestis</a:t>
            </a:r>
          </a:p>
          <a:p>
            <a:r>
              <a:rPr lang="en-US" sz="2000" dirty="0">
                <a:solidFill>
                  <a:schemeClr val="bg1"/>
                </a:solidFill>
              </a:rPr>
              <a:t>Disease: Plague</a:t>
            </a:r>
          </a:p>
        </p:txBody>
      </p:sp>
      <p:pic>
        <p:nvPicPr>
          <p:cNvPr id="18" name="Picture 17" descr="Text&#10;&#10;Description automatically generated">
            <a:extLst>
              <a:ext uri="{FF2B5EF4-FFF2-40B4-BE49-F238E27FC236}">
                <a16:creationId xmlns:a16="http://schemas.microsoft.com/office/drawing/2014/main" id="{9B85A305-8B0D-EEAA-F7B9-94190465EB11}"/>
              </a:ext>
            </a:extLst>
          </p:cNvPr>
          <p:cNvPicPr>
            <a:picLocks noChangeAspect="1"/>
          </p:cNvPicPr>
          <p:nvPr/>
        </p:nvPicPr>
        <p:blipFill>
          <a:blip r:embed="rId3"/>
          <a:stretch>
            <a:fillRect/>
          </a:stretch>
        </p:blipFill>
        <p:spPr>
          <a:xfrm>
            <a:off x="9224864" y="2700031"/>
            <a:ext cx="2848948" cy="4001096"/>
          </a:xfrm>
          <a:prstGeom prst="rect">
            <a:avLst/>
          </a:prstGeom>
        </p:spPr>
      </p:pic>
      <p:sp>
        <p:nvSpPr>
          <p:cNvPr id="7" name="Content Placeholder 3">
            <a:extLst>
              <a:ext uri="{FF2B5EF4-FFF2-40B4-BE49-F238E27FC236}">
                <a16:creationId xmlns:a16="http://schemas.microsoft.com/office/drawing/2014/main" id="{38593275-B182-C47B-D0D8-ABC26742AA96}"/>
              </a:ext>
            </a:extLst>
          </p:cNvPr>
          <p:cNvSpPr>
            <a:spLocks noGrp="1"/>
          </p:cNvSpPr>
          <p:nvPr>
            <p:ph idx="1"/>
          </p:nvPr>
        </p:nvSpPr>
        <p:spPr>
          <a:xfrm>
            <a:off x="838200" y="1325563"/>
            <a:ext cx="10515600" cy="4351338"/>
          </a:xfrm>
        </p:spPr>
        <p:txBody>
          <a:bodyPr/>
          <a:lstStyle/>
          <a:p>
            <a:r>
              <a:rPr lang="en-US" u="sng" dirty="0">
                <a:solidFill>
                  <a:schemeClr val="bg1"/>
                </a:solidFill>
              </a:rPr>
              <a:t>Parasite</a:t>
            </a:r>
            <a:r>
              <a:rPr lang="en-US" dirty="0">
                <a:solidFill>
                  <a:schemeClr val="bg1"/>
                </a:solidFill>
              </a:rPr>
              <a:t>:  an organism that lives in or on another organism and benefits at the expense of others (</a:t>
            </a:r>
            <a:r>
              <a:rPr lang="en-US" b="1" i="1" dirty="0">
                <a:solidFill>
                  <a:schemeClr val="bg1"/>
                </a:solidFill>
              </a:rPr>
              <a:t>these are eukaryotes</a:t>
            </a:r>
            <a:r>
              <a:rPr lang="en-US" dirty="0">
                <a:solidFill>
                  <a:schemeClr val="bg1"/>
                </a:solidFill>
              </a:rPr>
              <a:t>).</a:t>
            </a:r>
          </a:p>
          <a:p>
            <a:pPr lvl="1"/>
            <a:r>
              <a:rPr lang="en-US" dirty="0">
                <a:solidFill>
                  <a:schemeClr val="bg1"/>
                </a:solidFill>
              </a:rPr>
              <a:t>Ex: helminths (parasitic worms: tapeworms, roundworms, hookworms), ectoparasites (ticks, fleas)</a:t>
            </a:r>
          </a:p>
          <a:p>
            <a:r>
              <a:rPr lang="en-US" dirty="0">
                <a:solidFill>
                  <a:schemeClr val="bg1"/>
                </a:solidFill>
              </a:rPr>
              <a:t>Pathogen: a microorganism that can cause disease.</a:t>
            </a:r>
          </a:p>
          <a:p>
            <a:pPr lvl="1"/>
            <a:r>
              <a:rPr lang="en-US" dirty="0">
                <a:solidFill>
                  <a:schemeClr val="bg1"/>
                </a:solidFill>
              </a:rPr>
              <a:t>Ex: bacterium </a:t>
            </a:r>
            <a:r>
              <a:rPr lang="en-US" b="1" i="1" dirty="0">
                <a:solidFill>
                  <a:schemeClr val="bg1"/>
                </a:solidFill>
              </a:rPr>
              <a:t>(prokaryote)</a:t>
            </a:r>
            <a:r>
              <a:rPr lang="en-US" dirty="0">
                <a:solidFill>
                  <a:schemeClr val="bg1"/>
                </a:solidFill>
              </a:rPr>
              <a:t>, </a:t>
            </a:r>
            <a:r>
              <a:rPr lang="en-US" b="1" i="1" dirty="0">
                <a:solidFill>
                  <a:schemeClr val="bg1"/>
                </a:solidFill>
              </a:rPr>
              <a:t>virus</a:t>
            </a:r>
            <a:r>
              <a:rPr lang="en-US" dirty="0">
                <a:solidFill>
                  <a:schemeClr val="bg1"/>
                </a:solidFill>
              </a:rPr>
              <a:t>, protozoan </a:t>
            </a:r>
            <a:r>
              <a:rPr lang="en-US" b="1" i="1" dirty="0">
                <a:solidFill>
                  <a:schemeClr val="bg1"/>
                </a:solidFill>
              </a:rPr>
              <a:t>(eukaryote)</a:t>
            </a:r>
            <a:endParaRPr lang="en-US" dirty="0">
              <a:solidFill>
                <a:schemeClr val="bg1"/>
              </a:solidFill>
            </a:endParaRPr>
          </a:p>
        </p:txBody>
      </p:sp>
      <p:sp>
        <p:nvSpPr>
          <p:cNvPr id="9" name="Title 1">
            <a:extLst>
              <a:ext uri="{FF2B5EF4-FFF2-40B4-BE49-F238E27FC236}">
                <a16:creationId xmlns:a16="http://schemas.microsoft.com/office/drawing/2014/main" id="{DA4BAF66-91F9-07E2-51CD-C9A8219ED6CC}"/>
              </a:ext>
            </a:extLst>
          </p:cNvPr>
          <p:cNvSpPr txBox="1">
            <a:spLocks/>
          </p:cNvSpPr>
          <p:nvPr/>
        </p:nvSpPr>
        <p:spPr>
          <a:xfrm>
            <a:off x="1264444" y="-916467"/>
            <a:ext cx="9663112" cy="35023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The </a:t>
            </a:r>
            <a:r>
              <a:rPr lang="en-US" u="sng" dirty="0">
                <a:solidFill>
                  <a:schemeClr val="bg1"/>
                </a:solidFill>
              </a:rPr>
              <a:t>parasite</a:t>
            </a:r>
            <a:r>
              <a:rPr lang="en-US" dirty="0">
                <a:solidFill>
                  <a:schemeClr val="bg1"/>
                </a:solidFill>
              </a:rPr>
              <a:t> and </a:t>
            </a:r>
            <a:r>
              <a:rPr lang="en-US" u="sng" dirty="0">
                <a:solidFill>
                  <a:schemeClr val="bg1"/>
                </a:solidFill>
              </a:rPr>
              <a:t>pathogen</a:t>
            </a:r>
            <a:r>
              <a:rPr lang="en-US" dirty="0">
                <a:solidFill>
                  <a:schemeClr val="bg1"/>
                </a:solidFill>
              </a:rPr>
              <a:t> tree of life</a:t>
            </a:r>
          </a:p>
        </p:txBody>
      </p:sp>
    </p:spTree>
    <p:extLst>
      <p:ext uri="{BB962C8B-B14F-4D97-AF65-F5344CB8AC3E}">
        <p14:creationId xmlns:p14="http://schemas.microsoft.com/office/powerpoint/2010/main" val="21059563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F57ECCDB-A90F-F0EF-67A4-0FA98B639D96}"/>
              </a:ext>
            </a:extLst>
          </p:cNvPr>
          <p:cNvCxnSpPr>
            <a:cxnSpLocks/>
          </p:cNvCxnSpPr>
          <p:nvPr/>
        </p:nvCxnSpPr>
        <p:spPr>
          <a:xfrm flipV="1">
            <a:off x="1996751" y="3930440"/>
            <a:ext cx="304589" cy="268335"/>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68B0591-9D74-F151-FBC0-2B5DB7308422}"/>
              </a:ext>
            </a:extLst>
          </p:cNvPr>
          <p:cNvSpPr txBox="1"/>
          <p:nvPr/>
        </p:nvSpPr>
        <p:spPr>
          <a:xfrm>
            <a:off x="360784" y="4198775"/>
            <a:ext cx="2848948" cy="707886"/>
          </a:xfrm>
          <a:prstGeom prst="rect">
            <a:avLst/>
          </a:prstGeom>
          <a:noFill/>
        </p:spPr>
        <p:txBody>
          <a:bodyPr wrap="square">
            <a:spAutoFit/>
          </a:bodyPr>
          <a:lstStyle/>
          <a:p>
            <a:r>
              <a:rPr lang="en-US" sz="2000" dirty="0">
                <a:solidFill>
                  <a:schemeClr val="bg1"/>
                </a:solidFill>
              </a:rPr>
              <a:t>Pathogen: </a:t>
            </a:r>
            <a:r>
              <a:rPr lang="en-US" sz="2000" i="1" dirty="0">
                <a:solidFill>
                  <a:schemeClr val="bg1"/>
                </a:solidFill>
              </a:rPr>
              <a:t>Yersinia pestis</a:t>
            </a:r>
          </a:p>
          <a:p>
            <a:r>
              <a:rPr lang="en-US" sz="2000" dirty="0">
                <a:solidFill>
                  <a:schemeClr val="bg1"/>
                </a:solidFill>
              </a:rPr>
              <a:t>Disease: Plague</a:t>
            </a:r>
          </a:p>
        </p:txBody>
      </p:sp>
      <p:pic>
        <p:nvPicPr>
          <p:cNvPr id="6" name="Picture 6" descr="Centers for Disease Control and Prevention">
            <a:extLst>
              <a:ext uri="{FF2B5EF4-FFF2-40B4-BE49-F238E27FC236}">
                <a16:creationId xmlns:a16="http://schemas.microsoft.com/office/drawing/2014/main" id="{2D1F9869-190C-79E3-FF8A-F2FFDE1BB6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16" r="18063"/>
          <a:stretch/>
        </p:blipFill>
        <p:spPr bwMode="auto">
          <a:xfrm>
            <a:off x="8785602" y="3666933"/>
            <a:ext cx="3290596" cy="299188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Content Placeholder 3">
            <a:extLst>
              <a:ext uri="{FF2B5EF4-FFF2-40B4-BE49-F238E27FC236}">
                <a16:creationId xmlns:a16="http://schemas.microsoft.com/office/drawing/2014/main" id="{FF16E0FD-59EA-D226-DCD5-AD3A1D848C94}"/>
              </a:ext>
            </a:extLst>
          </p:cNvPr>
          <p:cNvSpPr>
            <a:spLocks noGrp="1"/>
          </p:cNvSpPr>
          <p:nvPr>
            <p:ph idx="1"/>
          </p:nvPr>
        </p:nvSpPr>
        <p:spPr>
          <a:xfrm>
            <a:off x="838200" y="1325563"/>
            <a:ext cx="10515600" cy="4351338"/>
          </a:xfrm>
        </p:spPr>
        <p:txBody>
          <a:bodyPr/>
          <a:lstStyle/>
          <a:p>
            <a:r>
              <a:rPr lang="en-US" u="sng" dirty="0">
                <a:solidFill>
                  <a:schemeClr val="bg1"/>
                </a:solidFill>
              </a:rPr>
              <a:t>Parasite</a:t>
            </a:r>
            <a:r>
              <a:rPr lang="en-US" dirty="0">
                <a:solidFill>
                  <a:schemeClr val="bg1"/>
                </a:solidFill>
              </a:rPr>
              <a:t>:  an organism that lives in or on another organism and benefits at the expense of others (</a:t>
            </a:r>
            <a:r>
              <a:rPr lang="en-US" b="1" i="1" dirty="0">
                <a:solidFill>
                  <a:schemeClr val="bg1"/>
                </a:solidFill>
              </a:rPr>
              <a:t>these are eukaryotes</a:t>
            </a:r>
            <a:r>
              <a:rPr lang="en-US" dirty="0">
                <a:solidFill>
                  <a:schemeClr val="bg1"/>
                </a:solidFill>
              </a:rPr>
              <a:t>).</a:t>
            </a:r>
          </a:p>
          <a:p>
            <a:pPr lvl="1"/>
            <a:r>
              <a:rPr lang="en-US" dirty="0">
                <a:solidFill>
                  <a:schemeClr val="bg1"/>
                </a:solidFill>
              </a:rPr>
              <a:t>Ex: helminths (parasitic worms: tapeworms, roundworms, hookworms), ectoparasites (ticks, fleas)</a:t>
            </a:r>
          </a:p>
          <a:p>
            <a:r>
              <a:rPr lang="en-US" dirty="0">
                <a:solidFill>
                  <a:schemeClr val="bg1"/>
                </a:solidFill>
              </a:rPr>
              <a:t>Pathogen: a microorganism that can cause disease.</a:t>
            </a:r>
          </a:p>
          <a:p>
            <a:pPr lvl="1"/>
            <a:r>
              <a:rPr lang="en-US" dirty="0">
                <a:solidFill>
                  <a:schemeClr val="bg1"/>
                </a:solidFill>
              </a:rPr>
              <a:t>Ex: bacterium </a:t>
            </a:r>
            <a:r>
              <a:rPr lang="en-US" b="1" i="1" dirty="0">
                <a:solidFill>
                  <a:schemeClr val="bg1"/>
                </a:solidFill>
              </a:rPr>
              <a:t>(prokaryote)</a:t>
            </a:r>
            <a:r>
              <a:rPr lang="en-US" dirty="0">
                <a:solidFill>
                  <a:schemeClr val="bg1"/>
                </a:solidFill>
              </a:rPr>
              <a:t>, </a:t>
            </a:r>
            <a:r>
              <a:rPr lang="en-US" b="1" i="1" dirty="0">
                <a:solidFill>
                  <a:schemeClr val="bg1"/>
                </a:solidFill>
              </a:rPr>
              <a:t>virus</a:t>
            </a:r>
            <a:r>
              <a:rPr lang="en-US" dirty="0">
                <a:solidFill>
                  <a:schemeClr val="bg1"/>
                </a:solidFill>
              </a:rPr>
              <a:t>, protozoan </a:t>
            </a:r>
            <a:r>
              <a:rPr lang="en-US" b="1" i="1" dirty="0">
                <a:solidFill>
                  <a:schemeClr val="bg1"/>
                </a:solidFill>
              </a:rPr>
              <a:t>(eukaryote)</a:t>
            </a:r>
            <a:endParaRPr lang="en-US" dirty="0">
              <a:solidFill>
                <a:schemeClr val="bg1"/>
              </a:solidFill>
            </a:endParaRPr>
          </a:p>
        </p:txBody>
      </p:sp>
      <p:sp>
        <p:nvSpPr>
          <p:cNvPr id="11" name="Title 1">
            <a:extLst>
              <a:ext uri="{FF2B5EF4-FFF2-40B4-BE49-F238E27FC236}">
                <a16:creationId xmlns:a16="http://schemas.microsoft.com/office/drawing/2014/main" id="{6B7C8755-3F57-A8ED-1C63-C70911B75EAD}"/>
              </a:ext>
            </a:extLst>
          </p:cNvPr>
          <p:cNvSpPr txBox="1">
            <a:spLocks/>
          </p:cNvSpPr>
          <p:nvPr/>
        </p:nvSpPr>
        <p:spPr>
          <a:xfrm>
            <a:off x="1264444" y="-916467"/>
            <a:ext cx="9663112" cy="35023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The </a:t>
            </a:r>
            <a:r>
              <a:rPr lang="en-US" u="sng" dirty="0">
                <a:solidFill>
                  <a:schemeClr val="bg1"/>
                </a:solidFill>
              </a:rPr>
              <a:t>parasite</a:t>
            </a:r>
            <a:r>
              <a:rPr lang="en-US" dirty="0">
                <a:solidFill>
                  <a:schemeClr val="bg1"/>
                </a:solidFill>
              </a:rPr>
              <a:t> and </a:t>
            </a:r>
            <a:r>
              <a:rPr lang="en-US" u="sng" dirty="0">
                <a:solidFill>
                  <a:schemeClr val="bg1"/>
                </a:solidFill>
              </a:rPr>
              <a:t>pathogen</a:t>
            </a:r>
            <a:r>
              <a:rPr lang="en-US" dirty="0">
                <a:solidFill>
                  <a:schemeClr val="bg1"/>
                </a:solidFill>
              </a:rPr>
              <a:t> tree of life</a:t>
            </a:r>
          </a:p>
        </p:txBody>
      </p:sp>
      <p:cxnSp>
        <p:nvCxnSpPr>
          <p:cNvPr id="12" name="Straight Arrow Connector 11">
            <a:extLst>
              <a:ext uri="{FF2B5EF4-FFF2-40B4-BE49-F238E27FC236}">
                <a16:creationId xmlns:a16="http://schemas.microsoft.com/office/drawing/2014/main" id="{15B45CC4-982F-3EF7-C9FB-9576E560AC6A}"/>
              </a:ext>
            </a:extLst>
          </p:cNvPr>
          <p:cNvCxnSpPr>
            <a:cxnSpLocks/>
          </p:cNvCxnSpPr>
          <p:nvPr/>
        </p:nvCxnSpPr>
        <p:spPr>
          <a:xfrm flipV="1">
            <a:off x="5216577" y="3814646"/>
            <a:ext cx="179882" cy="457485"/>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C4BF35E-0C75-DB0D-478C-35758F67504B}"/>
              </a:ext>
            </a:extLst>
          </p:cNvPr>
          <p:cNvSpPr txBox="1"/>
          <p:nvPr/>
        </p:nvSpPr>
        <p:spPr>
          <a:xfrm>
            <a:off x="3247052" y="4409145"/>
            <a:ext cx="2848948" cy="707886"/>
          </a:xfrm>
          <a:prstGeom prst="rect">
            <a:avLst/>
          </a:prstGeom>
          <a:noFill/>
        </p:spPr>
        <p:txBody>
          <a:bodyPr wrap="square">
            <a:spAutoFit/>
          </a:bodyPr>
          <a:lstStyle/>
          <a:p>
            <a:r>
              <a:rPr lang="en-US" sz="2000" dirty="0">
                <a:solidFill>
                  <a:schemeClr val="bg1"/>
                </a:solidFill>
              </a:rPr>
              <a:t>Pathogen: SARS-CoV-2</a:t>
            </a:r>
          </a:p>
          <a:p>
            <a:r>
              <a:rPr lang="en-US" sz="2000" dirty="0">
                <a:solidFill>
                  <a:schemeClr val="bg1"/>
                </a:solidFill>
              </a:rPr>
              <a:t>Disease: COVID-19</a:t>
            </a:r>
          </a:p>
        </p:txBody>
      </p:sp>
    </p:spTree>
    <p:extLst>
      <p:ext uri="{BB962C8B-B14F-4D97-AF65-F5344CB8AC3E}">
        <p14:creationId xmlns:p14="http://schemas.microsoft.com/office/powerpoint/2010/main" val="15977389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F57ECCDB-A90F-F0EF-67A4-0FA98B639D96}"/>
              </a:ext>
            </a:extLst>
          </p:cNvPr>
          <p:cNvCxnSpPr>
            <a:cxnSpLocks/>
          </p:cNvCxnSpPr>
          <p:nvPr/>
        </p:nvCxnSpPr>
        <p:spPr>
          <a:xfrm flipV="1">
            <a:off x="1996751" y="3893118"/>
            <a:ext cx="304589" cy="268335"/>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68B0591-9D74-F151-FBC0-2B5DB7308422}"/>
              </a:ext>
            </a:extLst>
          </p:cNvPr>
          <p:cNvSpPr txBox="1"/>
          <p:nvPr/>
        </p:nvSpPr>
        <p:spPr>
          <a:xfrm>
            <a:off x="360784" y="4161453"/>
            <a:ext cx="2848948" cy="707886"/>
          </a:xfrm>
          <a:prstGeom prst="rect">
            <a:avLst/>
          </a:prstGeom>
          <a:noFill/>
        </p:spPr>
        <p:txBody>
          <a:bodyPr wrap="square">
            <a:spAutoFit/>
          </a:bodyPr>
          <a:lstStyle/>
          <a:p>
            <a:r>
              <a:rPr lang="en-US" sz="2000" dirty="0">
                <a:solidFill>
                  <a:schemeClr val="bg1"/>
                </a:solidFill>
              </a:rPr>
              <a:t>Pathogen: </a:t>
            </a:r>
            <a:r>
              <a:rPr lang="en-US" sz="2000" i="1" dirty="0">
                <a:solidFill>
                  <a:schemeClr val="bg1"/>
                </a:solidFill>
              </a:rPr>
              <a:t>Yersinia pestis</a:t>
            </a:r>
          </a:p>
          <a:p>
            <a:r>
              <a:rPr lang="en-US" sz="2000" dirty="0">
                <a:solidFill>
                  <a:schemeClr val="bg1"/>
                </a:solidFill>
              </a:rPr>
              <a:t>Disease: Plague</a:t>
            </a:r>
          </a:p>
        </p:txBody>
      </p:sp>
      <p:cxnSp>
        <p:nvCxnSpPr>
          <p:cNvPr id="15" name="Straight Arrow Connector 14">
            <a:extLst>
              <a:ext uri="{FF2B5EF4-FFF2-40B4-BE49-F238E27FC236}">
                <a16:creationId xmlns:a16="http://schemas.microsoft.com/office/drawing/2014/main" id="{465F7076-D233-EC4E-641B-DC88C44F2FBA}"/>
              </a:ext>
            </a:extLst>
          </p:cNvPr>
          <p:cNvCxnSpPr>
            <a:cxnSpLocks/>
          </p:cNvCxnSpPr>
          <p:nvPr/>
        </p:nvCxnSpPr>
        <p:spPr>
          <a:xfrm flipH="1" flipV="1">
            <a:off x="6329436" y="3814646"/>
            <a:ext cx="350281" cy="34680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8C0D42C-E3B9-4850-2FAA-05814012733F}"/>
              </a:ext>
            </a:extLst>
          </p:cNvPr>
          <p:cNvSpPr txBox="1"/>
          <p:nvPr/>
        </p:nvSpPr>
        <p:spPr>
          <a:xfrm>
            <a:off x="6679718" y="4180066"/>
            <a:ext cx="2500708" cy="1938992"/>
          </a:xfrm>
          <a:prstGeom prst="rect">
            <a:avLst/>
          </a:prstGeom>
          <a:noFill/>
        </p:spPr>
        <p:txBody>
          <a:bodyPr wrap="square">
            <a:spAutoFit/>
          </a:bodyPr>
          <a:lstStyle/>
          <a:p>
            <a:r>
              <a:rPr lang="en-US" sz="2000" dirty="0">
                <a:solidFill>
                  <a:schemeClr val="bg1"/>
                </a:solidFill>
              </a:rPr>
              <a:t>Pathogen: </a:t>
            </a:r>
            <a:r>
              <a:rPr lang="en-US" sz="2000" i="1" dirty="0">
                <a:solidFill>
                  <a:schemeClr val="bg1"/>
                </a:solidFill>
              </a:rPr>
              <a:t>Plasmodium falciparum, P. vivax, P. </a:t>
            </a:r>
            <a:r>
              <a:rPr lang="en-US" sz="2000" i="1" dirty="0" err="1">
                <a:solidFill>
                  <a:schemeClr val="bg1"/>
                </a:solidFill>
              </a:rPr>
              <a:t>malariae</a:t>
            </a:r>
            <a:r>
              <a:rPr lang="en-US" sz="2000" i="1" dirty="0">
                <a:solidFill>
                  <a:schemeClr val="bg1"/>
                </a:solidFill>
              </a:rPr>
              <a:t>, P. </a:t>
            </a:r>
            <a:r>
              <a:rPr lang="en-US" sz="2000" i="1" dirty="0" err="1">
                <a:solidFill>
                  <a:schemeClr val="bg1"/>
                </a:solidFill>
              </a:rPr>
              <a:t>ovale</a:t>
            </a:r>
            <a:r>
              <a:rPr lang="en-US" sz="2000" i="1" dirty="0">
                <a:solidFill>
                  <a:schemeClr val="bg1"/>
                </a:solidFill>
              </a:rPr>
              <a:t>, P. </a:t>
            </a:r>
            <a:r>
              <a:rPr lang="en-US" sz="2000" i="1" dirty="0" err="1">
                <a:solidFill>
                  <a:schemeClr val="bg1"/>
                </a:solidFill>
              </a:rPr>
              <a:t>knowlesi</a:t>
            </a:r>
            <a:endParaRPr lang="en-US" sz="2000" i="1" dirty="0">
              <a:solidFill>
                <a:schemeClr val="bg1"/>
              </a:solidFill>
            </a:endParaRPr>
          </a:p>
          <a:p>
            <a:r>
              <a:rPr lang="en-US" sz="2000" dirty="0">
                <a:solidFill>
                  <a:schemeClr val="bg1"/>
                </a:solidFill>
              </a:rPr>
              <a:t>Disease: malaria</a:t>
            </a:r>
          </a:p>
        </p:txBody>
      </p:sp>
      <p:pic>
        <p:nvPicPr>
          <p:cNvPr id="17410" name="Picture 2">
            <a:extLst>
              <a:ext uri="{FF2B5EF4-FFF2-40B4-BE49-F238E27FC236}">
                <a16:creationId xmlns:a16="http://schemas.microsoft.com/office/drawing/2014/main" id="{C32F6498-FE9D-606A-5B73-3CB3EE98A4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988" t="10068" b="17222"/>
          <a:stretch/>
        </p:blipFill>
        <p:spPr bwMode="auto">
          <a:xfrm>
            <a:off x="9180425" y="4584205"/>
            <a:ext cx="2868503" cy="217215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Content Placeholder 3">
            <a:extLst>
              <a:ext uri="{FF2B5EF4-FFF2-40B4-BE49-F238E27FC236}">
                <a16:creationId xmlns:a16="http://schemas.microsoft.com/office/drawing/2014/main" id="{9D2E17AF-E2F3-4ED1-7CB6-B39914187842}"/>
              </a:ext>
            </a:extLst>
          </p:cNvPr>
          <p:cNvSpPr>
            <a:spLocks noGrp="1"/>
          </p:cNvSpPr>
          <p:nvPr>
            <p:ph idx="1"/>
          </p:nvPr>
        </p:nvSpPr>
        <p:spPr>
          <a:xfrm>
            <a:off x="838200" y="1325563"/>
            <a:ext cx="10515600" cy="4351338"/>
          </a:xfrm>
        </p:spPr>
        <p:txBody>
          <a:bodyPr/>
          <a:lstStyle/>
          <a:p>
            <a:r>
              <a:rPr lang="en-US" u="sng" dirty="0">
                <a:solidFill>
                  <a:schemeClr val="bg1"/>
                </a:solidFill>
              </a:rPr>
              <a:t>Parasite</a:t>
            </a:r>
            <a:r>
              <a:rPr lang="en-US" dirty="0">
                <a:solidFill>
                  <a:schemeClr val="bg1"/>
                </a:solidFill>
              </a:rPr>
              <a:t>:  an organism that lives in or on another organism and benefits at the expense of others (</a:t>
            </a:r>
            <a:r>
              <a:rPr lang="en-US" b="1" i="1" dirty="0">
                <a:solidFill>
                  <a:schemeClr val="bg1"/>
                </a:solidFill>
              </a:rPr>
              <a:t>these are eukaryotes</a:t>
            </a:r>
            <a:r>
              <a:rPr lang="en-US" dirty="0">
                <a:solidFill>
                  <a:schemeClr val="bg1"/>
                </a:solidFill>
              </a:rPr>
              <a:t>).</a:t>
            </a:r>
          </a:p>
          <a:p>
            <a:pPr lvl="1"/>
            <a:r>
              <a:rPr lang="en-US" dirty="0">
                <a:solidFill>
                  <a:schemeClr val="bg1"/>
                </a:solidFill>
              </a:rPr>
              <a:t>Ex: helminths (parasitic worms: tapeworms, roundworms, hookworms), ectoparasites (ticks, fleas)</a:t>
            </a:r>
          </a:p>
          <a:p>
            <a:r>
              <a:rPr lang="en-US" dirty="0">
                <a:solidFill>
                  <a:schemeClr val="bg1"/>
                </a:solidFill>
              </a:rPr>
              <a:t>Pathogen: a microorganism that can cause disease.</a:t>
            </a:r>
          </a:p>
          <a:p>
            <a:pPr lvl="1"/>
            <a:r>
              <a:rPr lang="en-US" dirty="0">
                <a:solidFill>
                  <a:schemeClr val="bg1"/>
                </a:solidFill>
              </a:rPr>
              <a:t>Ex: bacterium </a:t>
            </a:r>
            <a:r>
              <a:rPr lang="en-US" b="1" i="1" dirty="0">
                <a:solidFill>
                  <a:schemeClr val="bg1"/>
                </a:solidFill>
              </a:rPr>
              <a:t>(prokaryote)</a:t>
            </a:r>
            <a:r>
              <a:rPr lang="en-US" dirty="0">
                <a:solidFill>
                  <a:schemeClr val="bg1"/>
                </a:solidFill>
              </a:rPr>
              <a:t>, </a:t>
            </a:r>
            <a:r>
              <a:rPr lang="en-US" b="1" i="1" dirty="0">
                <a:solidFill>
                  <a:schemeClr val="bg1"/>
                </a:solidFill>
              </a:rPr>
              <a:t>virus</a:t>
            </a:r>
            <a:r>
              <a:rPr lang="en-US" dirty="0">
                <a:solidFill>
                  <a:schemeClr val="bg1"/>
                </a:solidFill>
              </a:rPr>
              <a:t>, protozoan </a:t>
            </a:r>
            <a:r>
              <a:rPr lang="en-US" b="1" i="1" dirty="0">
                <a:solidFill>
                  <a:schemeClr val="bg1"/>
                </a:solidFill>
              </a:rPr>
              <a:t>(eukaryote)</a:t>
            </a:r>
            <a:endParaRPr lang="en-US" dirty="0">
              <a:solidFill>
                <a:schemeClr val="bg1"/>
              </a:solidFill>
            </a:endParaRPr>
          </a:p>
        </p:txBody>
      </p:sp>
      <p:sp>
        <p:nvSpPr>
          <p:cNvPr id="11" name="Title 1">
            <a:extLst>
              <a:ext uri="{FF2B5EF4-FFF2-40B4-BE49-F238E27FC236}">
                <a16:creationId xmlns:a16="http://schemas.microsoft.com/office/drawing/2014/main" id="{8BB36191-407B-5164-B1A9-A96FDF494834}"/>
              </a:ext>
            </a:extLst>
          </p:cNvPr>
          <p:cNvSpPr txBox="1">
            <a:spLocks/>
          </p:cNvSpPr>
          <p:nvPr/>
        </p:nvSpPr>
        <p:spPr>
          <a:xfrm>
            <a:off x="1264444" y="-916467"/>
            <a:ext cx="9663112" cy="35023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The </a:t>
            </a:r>
            <a:r>
              <a:rPr lang="en-US" u="sng" dirty="0">
                <a:solidFill>
                  <a:schemeClr val="bg1"/>
                </a:solidFill>
              </a:rPr>
              <a:t>parasite</a:t>
            </a:r>
            <a:r>
              <a:rPr lang="en-US" dirty="0">
                <a:solidFill>
                  <a:schemeClr val="bg1"/>
                </a:solidFill>
              </a:rPr>
              <a:t> and </a:t>
            </a:r>
            <a:r>
              <a:rPr lang="en-US" u="sng" dirty="0">
                <a:solidFill>
                  <a:schemeClr val="bg1"/>
                </a:solidFill>
              </a:rPr>
              <a:t>pathogen</a:t>
            </a:r>
            <a:r>
              <a:rPr lang="en-US" dirty="0">
                <a:solidFill>
                  <a:schemeClr val="bg1"/>
                </a:solidFill>
              </a:rPr>
              <a:t> tree of life</a:t>
            </a:r>
          </a:p>
        </p:txBody>
      </p:sp>
      <p:cxnSp>
        <p:nvCxnSpPr>
          <p:cNvPr id="19" name="Straight Arrow Connector 18">
            <a:extLst>
              <a:ext uri="{FF2B5EF4-FFF2-40B4-BE49-F238E27FC236}">
                <a16:creationId xmlns:a16="http://schemas.microsoft.com/office/drawing/2014/main" id="{509DA7ED-9BBB-A67F-9FE3-1C7508497FD1}"/>
              </a:ext>
            </a:extLst>
          </p:cNvPr>
          <p:cNvCxnSpPr>
            <a:cxnSpLocks/>
          </p:cNvCxnSpPr>
          <p:nvPr/>
        </p:nvCxnSpPr>
        <p:spPr>
          <a:xfrm flipV="1">
            <a:off x="5216577" y="3814646"/>
            <a:ext cx="179882" cy="457485"/>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28ACEEC-EFCA-D431-3F27-904DF72F804B}"/>
              </a:ext>
            </a:extLst>
          </p:cNvPr>
          <p:cNvSpPr txBox="1"/>
          <p:nvPr/>
        </p:nvSpPr>
        <p:spPr>
          <a:xfrm>
            <a:off x="3247052" y="4409145"/>
            <a:ext cx="2848948" cy="707886"/>
          </a:xfrm>
          <a:prstGeom prst="rect">
            <a:avLst/>
          </a:prstGeom>
          <a:noFill/>
        </p:spPr>
        <p:txBody>
          <a:bodyPr wrap="square">
            <a:spAutoFit/>
          </a:bodyPr>
          <a:lstStyle/>
          <a:p>
            <a:r>
              <a:rPr lang="en-US" sz="2000" dirty="0">
                <a:solidFill>
                  <a:schemeClr val="bg1"/>
                </a:solidFill>
              </a:rPr>
              <a:t>Pathogen: SARS-CoV-2</a:t>
            </a:r>
          </a:p>
          <a:p>
            <a:r>
              <a:rPr lang="en-US" sz="2000" dirty="0">
                <a:solidFill>
                  <a:schemeClr val="bg1"/>
                </a:solidFill>
              </a:rPr>
              <a:t>Disease: COVID-19</a:t>
            </a:r>
          </a:p>
        </p:txBody>
      </p:sp>
    </p:spTree>
    <p:extLst>
      <p:ext uri="{BB962C8B-B14F-4D97-AF65-F5344CB8AC3E}">
        <p14:creationId xmlns:p14="http://schemas.microsoft.com/office/powerpoint/2010/main" val="14273829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u="sng" dirty="0">
                <a:solidFill>
                  <a:schemeClr val="bg1"/>
                </a:solidFill>
                <a:latin typeface="Calibri" panose="020F0502020204030204" pitchFamily="34" charset="0"/>
                <a:cs typeface="Calibri" panose="020F0502020204030204" pitchFamily="34" charset="0"/>
              </a:rPr>
              <a:t>Parasites</a:t>
            </a:r>
            <a:r>
              <a:rPr lang="en-US" sz="3600" dirty="0">
                <a:solidFill>
                  <a:schemeClr val="bg1"/>
                </a:solidFill>
                <a:latin typeface="Calibri" panose="020F0502020204030204" pitchFamily="34" charset="0"/>
                <a:cs typeface="Calibri" panose="020F0502020204030204" pitchFamily="34" charset="0"/>
              </a:rPr>
              <a:t> and </a:t>
            </a:r>
            <a:r>
              <a:rPr lang="en-US" sz="3600" u="sng" dirty="0">
                <a:solidFill>
                  <a:schemeClr val="bg1"/>
                </a:solidFill>
                <a:latin typeface="Calibri" panose="020F0502020204030204" pitchFamily="34" charset="0"/>
                <a:cs typeface="Calibri" panose="020F0502020204030204" pitchFamily="34" charset="0"/>
              </a:rPr>
              <a:t>pathogens</a:t>
            </a:r>
            <a:r>
              <a:rPr lang="en-US" sz="3600" dirty="0">
                <a:solidFill>
                  <a:schemeClr val="bg1"/>
                </a:solidFill>
                <a:latin typeface="Calibri" panose="020F0502020204030204" pitchFamily="34" charset="0"/>
                <a:cs typeface="Calibri" panose="020F0502020204030204" pitchFamily="34" charset="0"/>
              </a:rPr>
              <a:t> have shaped human history.</a:t>
            </a:r>
          </a:p>
        </p:txBody>
      </p:sp>
      <p:sp>
        <p:nvSpPr>
          <p:cNvPr id="3" name="Content Placeholder 2">
            <a:extLst>
              <a:ext uri="{FF2B5EF4-FFF2-40B4-BE49-F238E27FC236}">
                <a16:creationId xmlns:a16="http://schemas.microsoft.com/office/drawing/2014/main" id="{AC38ACB6-246B-404A-6D26-0E846D62832D}"/>
              </a:ext>
            </a:extLst>
          </p:cNvPr>
          <p:cNvSpPr>
            <a:spLocks noGrp="1"/>
          </p:cNvSpPr>
          <p:nvPr>
            <p:ph idx="1"/>
          </p:nvPr>
        </p:nvSpPr>
        <p:spPr>
          <a:xfrm>
            <a:off x="838200" y="1253331"/>
            <a:ext cx="10515600" cy="4351338"/>
          </a:xfrm>
        </p:spPr>
        <p:txBody>
          <a:bodyPr/>
          <a:lstStyle/>
          <a:p>
            <a:r>
              <a:rPr lang="en-US" dirty="0">
                <a:solidFill>
                  <a:schemeClr val="bg1"/>
                </a:solidFill>
              </a:rPr>
              <a:t>Plague of Justinian (541-549 AD)</a:t>
            </a:r>
          </a:p>
          <a:p>
            <a:pPr lvl="1"/>
            <a:r>
              <a:rPr lang="en-US" dirty="0">
                <a:solidFill>
                  <a:schemeClr val="bg1"/>
                </a:solidFill>
              </a:rPr>
              <a:t>First historically recorded pandemic of </a:t>
            </a:r>
            <a:r>
              <a:rPr lang="en-US" i="1" dirty="0">
                <a:solidFill>
                  <a:schemeClr val="bg1"/>
                </a:solidFill>
              </a:rPr>
              <a:t>Yersinia pestis</a:t>
            </a:r>
          </a:p>
          <a:p>
            <a:pPr lvl="1"/>
            <a:r>
              <a:rPr lang="en-US" dirty="0">
                <a:solidFill>
                  <a:schemeClr val="bg1"/>
                </a:solidFill>
              </a:rPr>
              <a:t>Launched the ‘first plague pandemic’ resulting in the deaths of 15-100 million people, 25-60% of Europe’s population at the time</a:t>
            </a:r>
          </a:p>
        </p:txBody>
      </p:sp>
      <p:pic>
        <p:nvPicPr>
          <p:cNvPr id="2052" name="Picture 4" descr="undefined">
            <a:extLst>
              <a:ext uri="{FF2B5EF4-FFF2-40B4-BE49-F238E27FC236}">
                <a16:creationId xmlns:a16="http://schemas.microsoft.com/office/drawing/2014/main" id="{27AFF009-4C88-7A7D-E000-10D5BA9E85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6837" y="2858563"/>
            <a:ext cx="8278326" cy="38287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2286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38ACB6-246B-404A-6D26-0E846D62832D}"/>
              </a:ext>
            </a:extLst>
          </p:cNvPr>
          <p:cNvSpPr>
            <a:spLocks noGrp="1"/>
          </p:cNvSpPr>
          <p:nvPr>
            <p:ph idx="1"/>
          </p:nvPr>
        </p:nvSpPr>
        <p:spPr>
          <a:xfrm>
            <a:off x="838200" y="1253331"/>
            <a:ext cx="5740246" cy="4351338"/>
          </a:xfrm>
        </p:spPr>
        <p:txBody>
          <a:bodyPr/>
          <a:lstStyle/>
          <a:p>
            <a:r>
              <a:rPr lang="en-US" dirty="0">
                <a:solidFill>
                  <a:schemeClr val="bg1"/>
                </a:solidFill>
              </a:rPr>
              <a:t>Plague of Justinian (541-549 AD)</a:t>
            </a:r>
          </a:p>
          <a:p>
            <a:r>
              <a:rPr lang="en-US" dirty="0">
                <a:solidFill>
                  <a:schemeClr val="bg1"/>
                </a:solidFill>
              </a:rPr>
              <a:t>Black Death (1346-1353 AD)</a:t>
            </a:r>
          </a:p>
          <a:p>
            <a:pPr lvl="1"/>
            <a:r>
              <a:rPr lang="en-US" dirty="0">
                <a:solidFill>
                  <a:schemeClr val="bg1"/>
                </a:solidFill>
              </a:rPr>
              <a:t>Most fatal pandemic in human history, resulting in deaths of 75-200 million people</a:t>
            </a:r>
            <a:endParaRPr lang="en-US" i="1" dirty="0">
              <a:solidFill>
                <a:schemeClr val="bg1"/>
              </a:solidFill>
            </a:endParaRPr>
          </a:p>
          <a:p>
            <a:pPr lvl="1"/>
            <a:r>
              <a:rPr lang="en-US" dirty="0">
                <a:solidFill>
                  <a:schemeClr val="bg1"/>
                </a:solidFill>
              </a:rPr>
              <a:t>Killed 30-60% of Europe’s population at the time; 17-54% of global population</a:t>
            </a:r>
          </a:p>
        </p:txBody>
      </p:sp>
      <p:pic>
        <p:nvPicPr>
          <p:cNvPr id="5" name="Graphic 4">
            <a:extLst>
              <a:ext uri="{FF2B5EF4-FFF2-40B4-BE49-F238E27FC236}">
                <a16:creationId xmlns:a16="http://schemas.microsoft.com/office/drawing/2014/main" id="{0B31E8A3-7AFD-FE4D-7C08-D58DE78AAE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51754" y="1625329"/>
            <a:ext cx="5613554" cy="4896770"/>
          </a:xfrm>
          <a:prstGeom prst="rect">
            <a:avLst/>
          </a:prstGeom>
          <a:effectLst>
            <a:softEdge rad="171962"/>
          </a:effectLst>
        </p:spPr>
      </p:pic>
      <p:sp>
        <p:nvSpPr>
          <p:cNvPr id="7" name="Title 1">
            <a:extLst>
              <a:ext uri="{FF2B5EF4-FFF2-40B4-BE49-F238E27FC236}">
                <a16:creationId xmlns:a16="http://schemas.microsoft.com/office/drawing/2014/main" id="{CE022596-2527-D20E-0D56-9178C1CF88F0}"/>
              </a:ext>
            </a:extLst>
          </p:cNvPr>
          <p:cNvSpPr>
            <a:spLocks noGrp="1"/>
          </p:cNvSpPr>
          <p:nvPr>
            <p:ph type="title"/>
          </p:nvPr>
        </p:nvSpPr>
        <p:spPr>
          <a:xfrm>
            <a:off x="838200" y="0"/>
            <a:ext cx="10993016" cy="1325563"/>
          </a:xfrm>
        </p:spPr>
        <p:txBody>
          <a:bodyPr>
            <a:normAutofit/>
          </a:bodyPr>
          <a:lstStyle/>
          <a:p>
            <a:r>
              <a:rPr lang="en-US" sz="3600" u="sng" dirty="0">
                <a:solidFill>
                  <a:schemeClr val="bg1"/>
                </a:solidFill>
                <a:latin typeface="Calibri" panose="020F0502020204030204" pitchFamily="34" charset="0"/>
                <a:cs typeface="Calibri" panose="020F0502020204030204" pitchFamily="34" charset="0"/>
              </a:rPr>
              <a:t>Parasites</a:t>
            </a:r>
            <a:r>
              <a:rPr lang="en-US" sz="3600" dirty="0">
                <a:solidFill>
                  <a:schemeClr val="bg1"/>
                </a:solidFill>
                <a:latin typeface="Calibri" panose="020F0502020204030204" pitchFamily="34" charset="0"/>
                <a:cs typeface="Calibri" panose="020F0502020204030204" pitchFamily="34" charset="0"/>
              </a:rPr>
              <a:t> and </a:t>
            </a:r>
            <a:r>
              <a:rPr lang="en-US" sz="3600" u="sng" dirty="0">
                <a:solidFill>
                  <a:schemeClr val="bg1"/>
                </a:solidFill>
                <a:latin typeface="Calibri" panose="020F0502020204030204" pitchFamily="34" charset="0"/>
                <a:cs typeface="Calibri" panose="020F0502020204030204" pitchFamily="34" charset="0"/>
              </a:rPr>
              <a:t>pathogens</a:t>
            </a:r>
            <a:r>
              <a:rPr lang="en-US" sz="3600" dirty="0">
                <a:solidFill>
                  <a:schemeClr val="bg1"/>
                </a:solidFill>
                <a:latin typeface="Calibri" panose="020F0502020204030204" pitchFamily="34" charset="0"/>
                <a:cs typeface="Calibri" panose="020F0502020204030204" pitchFamily="34" charset="0"/>
              </a:rPr>
              <a:t> have shaped human history.</a:t>
            </a:r>
          </a:p>
        </p:txBody>
      </p:sp>
    </p:spTree>
    <p:extLst>
      <p:ext uri="{BB962C8B-B14F-4D97-AF65-F5344CB8AC3E}">
        <p14:creationId xmlns:p14="http://schemas.microsoft.com/office/powerpoint/2010/main" val="7440837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38ACB6-246B-404A-6D26-0E846D62832D}"/>
              </a:ext>
            </a:extLst>
          </p:cNvPr>
          <p:cNvSpPr>
            <a:spLocks noGrp="1"/>
          </p:cNvSpPr>
          <p:nvPr>
            <p:ph idx="1"/>
          </p:nvPr>
        </p:nvSpPr>
        <p:spPr>
          <a:xfrm>
            <a:off x="838200" y="1253331"/>
            <a:ext cx="5740246" cy="4351338"/>
          </a:xfrm>
        </p:spPr>
        <p:txBody>
          <a:bodyPr/>
          <a:lstStyle/>
          <a:p>
            <a:r>
              <a:rPr lang="en-US" dirty="0">
                <a:solidFill>
                  <a:schemeClr val="bg1"/>
                </a:solidFill>
              </a:rPr>
              <a:t>Plague of Justinian (541-549 AD)</a:t>
            </a:r>
          </a:p>
          <a:p>
            <a:r>
              <a:rPr lang="en-US" dirty="0">
                <a:solidFill>
                  <a:schemeClr val="bg1"/>
                </a:solidFill>
              </a:rPr>
              <a:t>Black Death (1346-1353 AD)</a:t>
            </a:r>
          </a:p>
          <a:p>
            <a:r>
              <a:rPr lang="en-US" dirty="0">
                <a:solidFill>
                  <a:schemeClr val="bg1"/>
                </a:solidFill>
              </a:rPr>
              <a:t>Cocoliztli (1545-1548) </a:t>
            </a:r>
          </a:p>
          <a:p>
            <a:pPr lvl="1"/>
            <a:r>
              <a:rPr lang="en-US" dirty="0">
                <a:solidFill>
                  <a:schemeClr val="bg1"/>
                </a:solidFill>
              </a:rPr>
              <a:t>Pathogen still unknown! Maybe viral hemorrhagic fever, maybe bacterium</a:t>
            </a:r>
          </a:p>
          <a:p>
            <a:pPr lvl="1"/>
            <a:r>
              <a:rPr lang="en-US" dirty="0">
                <a:solidFill>
                  <a:schemeClr val="bg1"/>
                </a:solidFill>
              </a:rPr>
              <a:t>Killed 80% of the population of Mexico</a:t>
            </a:r>
            <a:endParaRPr lang="en-US" i="1" dirty="0">
              <a:solidFill>
                <a:schemeClr val="bg1"/>
              </a:solidFill>
            </a:endParaRPr>
          </a:p>
        </p:txBody>
      </p:sp>
      <p:pic>
        <p:nvPicPr>
          <p:cNvPr id="4098" name="Picture 2">
            <a:extLst>
              <a:ext uri="{FF2B5EF4-FFF2-40B4-BE49-F238E27FC236}">
                <a16:creationId xmlns:a16="http://schemas.microsoft.com/office/drawing/2014/main" id="{1CC69D49-3831-05A2-E5DF-CFED31AA41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5817" y="1646243"/>
            <a:ext cx="5075399" cy="395842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1A105DB1-A2C6-C164-DE41-6CAB7D9DF795}"/>
              </a:ext>
            </a:extLst>
          </p:cNvPr>
          <p:cNvSpPr>
            <a:spLocks noGrp="1"/>
          </p:cNvSpPr>
          <p:nvPr>
            <p:ph type="title"/>
          </p:nvPr>
        </p:nvSpPr>
        <p:spPr>
          <a:xfrm>
            <a:off x="838200" y="0"/>
            <a:ext cx="10993016" cy="1325563"/>
          </a:xfrm>
        </p:spPr>
        <p:txBody>
          <a:bodyPr>
            <a:normAutofit/>
          </a:bodyPr>
          <a:lstStyle/>
          <a:p>
            <a:r>
              <a:rPr lang="en-US" sz="3600" u="sng" dirty="0">
                <a:solidFill>
                  <a:schemeClr val="bg1"/>
                </a:solidFill>
                <a:latin typeface="Calibri" panose="020F0502020204030204" pitchFamily="34" charset="0"/>
                <a:cs typeface="Calibri" panose="020F0502020204030204" pitchFamily="34" charset="0"/>
              </a:rPr>
              <a:t>Parasites</a:t>
            </a:r>
            <a:r>
              <a:rPr lang="en-US" sz="3600" dirty="0">
                <a:solidFill>
                  <a:schemeClr val="bg1"/>
                </a:solidFill>
                <a:latin typeface="Calibri" panose="020F0502020204030204" pitchFamily="34" charset="0"/>
                <a:cs typeface="Calibri" panose="020F0502020204030204" pitchFamily="34" charset="0"/>
              </a:rPr>
              <a:t> and </a:t>
            </a:r>
            <a:r>
              <a:rPr lang="en-US" sz="3600" u="sng" dirty="0">
                <a:solidFill>
                  <a:schemeClr val="bg1"/>
                </a:solidFill>
                <a:latin typeface="Calibri" panose="020F0502020204030204" pitchFamily="34" charset="0"/>
                <a:cs typeface="Calibri" panose="020F0502020204030204" pitchFamily="34" charset="0"/>
              </a:rPr>
              <a:t>pathogens</a:t>
            </a:r>
            <a:r>
              <a:rPr lang="en-US" sz="3600" dirty="0">
                <a:solidFill>
                  <a:schemeClr val="bg1"/>
                </a:solidFill>
                <a:latin typeface="Calibri" panose="020F0502020204030204" pitchFamily="34" charset="0"/>
                <a:cs typeface="Calibri" panose="020F0502020204030204" pitchFamily="34" charset="0"/>
              </a:rPr>
              <a:t> have shaped human history.</a:t>
            </a:r>
          </a:p>
        </p:txBody>
      </p:sp>
    </p:spTree>
    <p:extLst>
      <p:ext uri="{BB962C8B-B14F-4D97-AF65-F5344CB8AC3E}">
        <p14:creationId xmlns:p14="http://schemas.microsoft.com/office/powerpoint/2010/main" val="657945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6B34E-7A30-1063-52AC-3A3167C61C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85F34F-AE7B-039A-3E23-3B0BFCC4ED7C}"/>
              </a:ext>
            </a:extLst>
          </p:cNvPr>
          <p:cNvSpPr>
            <a:spLocks noGrp="1"/>
          </p:cNvSpPr>
          <p:nvPr>
            <p:ph type="title"/>
          </p:nvPr>
        </p:nvSpPr>
        <p:spPr/>
        <p:txBody>
          <a:bodyPr/>
          <a:lstStyle/>
          <a:p>
            <a:r>
              <a:rPr lang="en-US" dirty="0">
                <a:solidFill>
                  <a:schemeClr val="bg1"/>
                </a:solidFill>
              </a:rPr>
              <a:t>Goals for this lecture</a:t>
            </a:r>
          </a:p>
        </p:txBody>
      </p:sp>
      <p:sp>
        <p:nvSpPr>
          <p:cNvPr id="3" name="Content Placeholder 2">
            <a:extLst>
              <a:ext uri="{FF2B5EF4-FFF2-40B4-BE49-F238E27FC236}">
                <a16:creationId xmlns:a16="http://schemas.microsoft.com/office/drawing/2014/main" id="{829321C3-2366-A671-1D17-7C163C6EA033}"/>
              </a:ext>
            </a:extLst>
          </p:cNvPr>
          <p:cNvSpPr>
            <a:spLocks noGrp="1"/>
          </p:cNvSpPr>
          <p:nvPr>
            <p:ph idx="1"/>
          </p:nvPr>
        </p:nvSpPr>
        <p:spPr>
          <a:xfrm>
            <a:off x="838200" y="1516135"/>
            <a:ext cx="10515600" cy="4351338"/>
          </a:xfrm>
        </p:spPr>
        <p:txBody>
          <a:bodyPr>
            <a:normAutofit/>
          </a:bodyPr>
          <a:lstStyle/>
          <a:p>
            <a:r>
              <a:rPr lang="en-US" sz="3200" dirty="0">
                <a:solidFill>
                  <a:schemeClr val="bg1"/>
                </a:solidFill>
              </a:rPr>
              <a:t>To explain what we’re doing here</a:t>
            </a:r>
          </a:p>
          <a:p>
            <a:r>
              <a:rPr lang="en-US" sz="3200" dirty="0">
                <a:solidFill>
                  <a:schemeClr val="bg1"/>
                </a:solidFill>
              </a:rPr>
              <a:t>To introduce global health</a:t>
            </a:r>
          </a:p>
          <a:p>
            <a:r>
              <a:rPr lang="en-US" sz="3200" dirty="0">
                <a:solidFill>
                  <a:schemeClr val="bg1"/>
                </a:solidFill>
              </a:rPr>
              <a:t>To introduce infectious disease</a:t>
            </a:r>
          </a:p>
          <a:p>
            <a:r>
              <a:rPr lang="en-US" sz="3200" dirty="0">
                <a:solidFill>
                  <a:schemeClr val="bg1"/>
                </a:solidFill>
              </a:rPr>
              <a:t>To introduce methods for the study of infectious diseases</a:t>
            </a:r>
          </a:p>
          <a:p>
            <a:endParaRPr lang="en-US" sz="3200" dirty="0">
              <a:solidFill>
                <a:schemeClr val="bg1"/>
              </a:solidFill>
            </a:endParaRPr>
          </a:p>
        </p:txBody>
      </p:sp>
    </p:spTree>
    <p:extLst>
      <p:ext uri="{BB962C8B-B14F-4D97-AF65-F5344CB8AC3E}">
        <p14:creationId xmlns:p14="http://schemas.microsoft.com/office/powerpoint/2010/main" val="19777082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38ACB6-246B-404A-6D26-0E846D62832D}"/>
              </a:ext>
            </a:extLst>
          </p:cNvPr>
          <p:cNvSpPr>
            <a:spLocks noGrp="1"/>
          </p:cNvSpPr>
          <p:nvPr>
            <p:ph idx="1"/>
          </p:nvPr>
        </p:nvSpPr>
        <p:spPr>
          <a:xfrm>
            <a:off x="838200" y="1253331"/>
            <a:ext cx="5413310" cy="4351338"/>
          </a:xfrm>
        </p:spPr>
        <p:txBody>
          <a:bodyPr/>
          <a:lstStyle/>
          <a:p>
            <a:r>
              <a:rPr lang="en-US" dirty="0">
                <a:solidFill>
                  <a:schemeClr val="bg1"/>
                </a:solidFill>
              </a:rPr>
              <a:t>Plague of Justinian (541-549 AD)</a:t>
            </a:r>
          </a:p>
          <a:p>
            <a:r>
              <a:rPr lang="en-US" dirty="0">
                <a:solidFill>
                  <a:schemeClr val="bg1"/>
                </a:solidFill>
              </a:rPr>
              <a:t>Black Death (1346-1353 AD)</a:t>
            </a:r>
          </a:p>
          <a:p>
            <a:r>
              <a:rPr lang="en-US" dirty="0">
                <a:solidFill>
                  <a:schemeClr val="bg1"/>
                </a:solidFill>
              </a:rPr>
              <a:t>Cocoliztli (1545-1548) </a:t>
            </a:r>
          </a:p>
          <a:p>
            <a:r>
              <a:rPr lang="en-US" dirty="0">
                <a:solidFill>
                  <a:schemeClr val="bg1"/>
                </a:solidFill>
              </a:rPr>
              <a:t>Spanish Influenza (1918-1920)</a:t>
            </a:r>
          </a:p>
          <a:p>
            <a:pPr lvl="1"/>
            <a:r>
              <a:rPr lang="en-US" dirty="0">
                <a:solidFill>
                  <a:schemeClr val="bg1"/>
                </a:solidFill>
              </a:rPr>
              <a:t>17-100 million deaths worldwide. </a:t>
            </a:r>
          </a:p>
          <a:p>
            <a:pPr lvl="1"/>
            <a:r>
              <a:rPr lang="en-US" dirty="0">
                <a:solidFill>
                  <a:schemeClr val="bg1"/>
                </a:solidFill>
              </a:rPr>
              <a:t>1-5% of global population</a:t>
            </a:r>
          </a:p>
          <a:p>
            <a:pPr lvl="1"/>
            <a:r>
              <a:rPr lang="en-US" dirty="0">
                <a:solidFill>
                  <a:schemeClr val="bg1"/>
                </a:solidFill>
              </a:rPr>
              <a:t>2</a:t>
            </a:r>
            <a:r>
              <a:rPr lang="en-US" baseline="30000" dirty="0">
                <a:solidFill>
                  <a:schemeClr val="bg1"/>
                </a:solidFill>
              </a:rPr>
              <a:t>nd</a:t>
            </a:r>
            <a:r>
              <a:rPr lang="en-US" dirty="0">
                <a:solidFill>
                  <a:schemeClr val="bg1"/>
                </a:solidFill>
              </a:rPr>
              <a:t>-most devastating pandemic       in history (after Black Death)</a:t>
            </a:r>
            <a:endParaRPr lang="en-US" i="1" dirty="0">
              <a:solidFill>
                <a:schemeClr val="bg1"/>
              </a:solidFill>
            </a:endParaRPr>
          </a:p>
        </p:txBody>
      </p:sp>
      <p:pic>
        <p:nvPicPr>
          <p:cNvPr id="6146" name="Picture 2">
            <a:extLst>
              <a:ext uri="{FF2B5EF4-FFF2-40B4-BE49-F238E27FC236}">
                <a16:creationId xmlns:a16="http://schemas.microsoft.com/office/drawing/2014/main" id="{BB1E3B42-5E9A-FEAF-1F8D-6F432A695F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1673" y="2573839"/>
            <a:ext cx="6139543" cy="396692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B97CA80A-1D85-0426-7C5E-9830B2190E6A}"/>
              </a:ext>
            </a:extLst>
          </p:cNvPr>
          <p:cNvSpPr>
            <a:spLocks noGrp="1"/>
          </p:cNvSpPr>
          <p:nvPr>
            <p:ph type="title"/>
          </p:nvPr>
        </p:nvSpPr>
        <p:spPr>
          <a:xfrm>
            <a:off x="838200" y="0"/>
            <a:ext cx="10993016" cy="1325563"/>
          </a:xfrm>
        </p:spPr>
        <p:txBody>
          <a:bodyPr>
            <a:normAutofit/>
          </a:bodyPr>
          <a:lstStyle/>
          <a:p>
            <a:r>
              <a:rPr lang="en-US" sz="3600" u="sng" dirty="0">
                <a:solidFill>
                  <a:schemeClr val="bg1"/>
                </a:solidFill>
                <a:latin typeface="Calibri" panose="020F0502020204030204" pitchFamily="34" charset="0"/>
                <a:cs typeface="Calibri" panose="020F0502020204030204" pitchFamily="34" charset="0"/>
              </a:rPr>
              <a:t>Parasites</a:t>
            </a:r>
            <a:r>
              <a:rPr lang="en-US" sz="3600" dirty="0">
                <a:solidFill>
                  <a:schemeClr val="bg1"/>
                </a:solidFill>
                <a:latin typeface="Calibri" panose="020F0502020204030204" pitchFamily="34" charset="0"/>
                <a:cs typeface="Calibri" panose="020F0502020204030204" pitchFamily="34" charset="0"/>
              </a:rPr>
              <a:t> and </a:t>
            </a:r>
            <a:r>
              <a:rPr lang="en-US" sz="3600" u="sng" dirty="0">
                <a:solidFill>
                  <a:schemeClr val="bg1"/>
                </a:solidFill>
                <a:latin typeface="Calibri" panose="020F0502020204030204" pitchFamily="34" charset="0"/>
                <a:cs typeface="Calibri" panose="020F0502020204030204" pitchFamily="34" charset="0"/>
              </a:rPr>
              <a:t>pathogens</a:t>
            </a:r>
            <a:r>
              <a:rPr lang="en-US" sz="3600" dirty="0">
                <a:solidFill>
                  <a:schemeClr val="bg1"/>
                </a:solidFill>
                <a:latin typeface="Calibri" panose="020F0502020204030204" pitchFamily="34" charset="0"/>
                <a:cs typeface="Calibri" panose="020F0502020204030204" pitchFamily="34" charset="0"/>
              </a:rPr>
              <a:t> have shaped human history.</a:t>
            </a:r>
          </a:p>
        </p:txBody>
      </p:sp>
    </p:spTree>
    <p:extLst>
      <p:ext uri="{BB962C8B-B14F-4D97-AF65-F5344CB8AC3E}">
        <p14:creationId xmlns:p14="http://schemas.microsoft.com/office/powerpoint/2010/main" val="3815748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38ACB6-246B-404A-6D26-0E846D62832D}"/>
              </a:ext>
            </a:extLst>
          </p:cNvPr>
          <p:cNvSpPr>
            <a:spLocks noGrp="1"/>
          </p:cNvSpPr>
          <p:nvPr>
            <p:ph idx="1"/>
          </p:nvPr>
        </p:nvSpPr>
        <p:spPr>
          <a:xfrm>
            <a:off x="838200" y="1253331"/>
            <a:ext cx="5413310" cy="4351338"/>
          </a:xfrm>
        </p:spPr>
        <p:txBody>
          <a:bodyPr/>
          <a:lstStyle/>
          <a:p>
            <a:r>
              <a:rPr lang="en-US" dirty="0">
                <a:solidFill>
                  <a:schemeClr val="bg1"/>
                </a:solidFill>
              </a:rPr>
              <a:t>Plague of Justinian (541-549 AD)</a:t>
            </a:r>
          </a:p>
          <a:p>
            <a:r>
              <a:rPr lang="en-US" dirty="0">
                <a:solidFill>
                  <a:schemeClr val="bg1"/>
                </a:solidFill>
              </a:rPr>
              <a:t>Black Death (1346-1353 AD)</a:t>
            </a:r>
          </a:p>
          <a:p>
            <a:r>
              <a:rPr lang="en-US" dirty="0">
                <a:solidFill>
                  <a:schemeClr val="bg1"/>
                </a:solidFill>
              </a:rPr>
              <a:t>Cocoliztli (1545-1548) </a:t>
            </a:r>
          </a:p>
          <a:p>
            <a:r>
              <a:rPr lang="en-US" dirty="0">
                <a:solidFill>
                  <a:schemeClr val="bg1"/>
                </a:solidFill>
              </a:rPr>
              <a:t>Spanish Influenza (1918-1920)</a:t>
            </a:r>
          </a:p>
          <a:p>
            <a:r>
              <a:rPr lang="en-US" dirty="0">
                <a:solidFill>
                  <a:schemeClr val="bg1"/>
                </a:solidFill>
              </a:rPr>
              <a:t>HIV (~1960-now)</a:t>
            </a:r>
          </a:p>
          <a:p>
            <a:pPr lvl="1"/>
            <a:r>
              <a:rPr lang="en-US" dirty="0">
                <a:solidFill>
                  <a:schemeClr val="bg1"/>
                </a:solidFill>
              </a:rPr>
              <a:t>&gt;40 million deaths and counting</a:t>
            </a:r>
          </a:p>
          <a:p>
            <a:pPr lvl="1"/>
            <a:r>
              <a:rPr lang="en-US" dirty="0">
                <a:solidFill>
                  <a:schemeClr val="bg1"/>
                </a:solidFill>
              </a:rPr>
              <a:t>Prevalence still &gt;20% in some countries in southern Africa	</a:t>
            </a:r>
          </a:p>
        </p:txBody>
      </p:sp>
      <p:pic>
        <p:nvPicPr>
          <p:cNvPr id="8196" name="Picture 4">
            <a:extLst>
              <a:ext uri="{FF2B5EF4-FFF2-40B4-BE49-F238E27FC236}">
                <a16:creationId xmlns:a16="http://schemas.microsoft.com/office/drawing/2014/main" id="{4AD13C2D-19A5-EA50-1015-B6964F86A1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24"/>
          <a:stretch/>
        </p:blipFill>
        <p:spPr bwMode="auto">
          <a:xfrm>
            <a:off x="5766318" y="2578894"/>
            <a:ext cx="6627845" cy="40915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hape&#10;&#10;Description automatically generated with medium confidence">
            <a:extLst>
              <a:ext uri="{FF2B5EF4-FFF2-40B4-BE49-F238E27FC236}">
                <a16:creationId xmlns:a16="http://schemas.microsoft.com/office/drawing/2014/main" id="{36F3519E-3A28-AEC3-A362-76E6AB0362CE}"/>
              </a:ext>
            </a:extLst>
          </p:cNvPr>
          <p:cNvPicPr>
            <a:picLocks noChangeAspect="1"/>
          </p:cNvPicPr>
          <p:nvPr/>
        </p:nvPicPr>
        <p:blipFill>
          <a:blip r:embed="rId4"/>
          <a:stretch>
            <a:fillRect/>
          </a:stretch>
        </p:blipFill>
        <p:spPr>
          <a:xfrm>
            <a:off x="8714533" y="5802983"/>
            <a:ext cx="3284635" cy="867456"/>
          </a:xfrm>
          <a:prstGeom prst="rect">
            <a:avLst/>
          </a:prstGeom>
        </p:spPr>
      </p:pic>
      <p:sp>
        <p:nvSpPr>
          <p:cNvPr id="7" name="Title 1">
            <a:extLst>
              <a:ext uri="{FF2B5EF4-FFF2-40B4-BE49-F238E27FC236}">
                <a16:creationId xmlns:a16="http://schemas.microsoft.com/office/drawing/2014/main" id="{10BE70A9-DE9C-464B-EEAD-D94BF3C94EC0}"/>
              </a:ext>
            </a:extLst>
          </p:cNvPr>
          <p:cNvSpPr>
            <a:spLocks noGrp="1"/>
          </p:cNvSpPr>
          <p:nvPr>
            <p:ph type="title"/>
          </p:nvPr>
        </p:nvSpPr>
        <p:spPr>
          <a:xfrm>
            <a:off x="838200" y="0"/>
            <a:ext cx="10993016" cy="1325563"/>
          </a:xfrm>
        </p:spPr>
        <p:txBody>
          <a:bodyPr>
            <a:normAutofit/>
          </a:bodyPr>
          <a:lstStyle/>
          <a:p>
            <a:r>
              <a:rPr lang="en-US" sz="3600" u="sng" dirty="0">
                <a:solidFill>
                  <a:schemeClr val="bg1"/>
                </a:solidFill>
                <a:latin typeface="Calibri" panose="020F0502020204030204" pitchFamily="34" charset="0"/>
                <a:cs typeface="Calibri" panose="020F0502020204030204" pitchFamily="34" charset="0"/>
              </a:rPr>
              <a:t>Parasites</a:t>
            </a:r>
            <a:r>
              <a:rPr lang="en-US" sz="3600" dirty="0">
                <a:solidFill>
                  <a:schemeClr val="bg1"/>
                </a:solidFill>
                <a:latin typeface="Calibri" panose="020F0502020204030204" pitchFamily="34" charset="0"/>
                <a:cs typeface="Calibri" panose="020F0502020204030204" pitchFamily="34" charset="0"/>
              </a:rPr>
              <a:t> and </a:t>
            </a:r>
            <a:r>
              <a:rPr lang="en-US" sz="3600" u="sng" dirty="0">
                <a:solidFill>
                  <a:schemeClr val="bg1"/>
                </a:solidFill>
                <a:latin typeface="Calibri" panose="020F0502020204030204" pitchFamily="34" charset="0"/>
                <a:cs typeface="Calibri" panose="020F0502020204030204" pitchFamily="34" charset="0"/>
              </a:rPr>
              <a:t>pathogens</a:t>
            </a:r>
            <a:r>
              <a:rPr lang="en-US" sz="3600" dirty="0">
                <a:solidFill>
                  <a:schemeClr val="bg1"/>
                </a:solidFill>
                <a:latin typeface="Calibri" panose="020F0502020204030204" pitchFamily="34" charset="0"/>
                <a:cs typeface="Calibri" panose="020F0502020204030204" pitchFamily="34" charset="0"/>
              </a:rPr>
              <a:t> have shaped human history.</a:t>
            </a:r>
          </a:p>
        </p:txBody>
      </p:sp>
    </p:spTree>
    <p:extLst>
      <p:ext uri="{BB962C8B-B14F-4D97-AF65-F5344CB8AC3E}">
        <p14:creationId xmlns:p14="http://schemas.microsoft.com/office/powerpoint/2010/main" val="3834984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38ACB6-246B-404A-6D26-0E846D62832D}"/>
              </a:ext>
            </a:extLst>
          </p:cNvPr>
          <p:cNvSpPr>
            <a:spLocks noGrp="1"/>
          </p:cNvSpPr>
          <p:nvPr>
            <p:ph idx="1"/>
          </p:nvPr>
        </p:nvSpPr>
        <p:spPr>
          <a:xfrm>
            <a:off x="838200" y="1253331"/>
            <a:ext cx="5413310" cy="4351338"/>
          </a:xfrm>
        </p:spPr>
        <p:txBody>
          <a:bodyPr>
            <a:normAutofit/>
          </a:bodyPr>
          <a:lstStyle/>
          <a:p>
            <a:r>
              <a:rPr lang="en-US" dirty="0">
                <a:solidFill>
                  <a:schemeClr val="bg1"/>
                </a:solidFill>
              </a:rPr>
              <a:t>Plague of Justinian (541-549 AD)</a:t>
            </a:r>
          </a:p>
          <a:p>
            <a:r>
              <a:rPr lang="en-US" dirty="0">
                <a:solidFill>
                  <a:schemeClr val="bg1"/>
                </a:solidFill>
              </a:rPr>
              <a:t>Black Death (1346-1353 AD)</a:t>
            </a:r>
          </a:p>
          <a:p>
            <a:r>
              <a:rPr lang="en-US" dirty="0">
                <a:solidFill>
                  <a:schemeClr val="bg1"/>
                </a:solidFill>
              </a:rPr>
              <a:t>Cocoliztli (1545-1548) </a:t>
            </a:r>
          </a:p>
          <a:p>
            <a:r>
              <a:rPr lang="en-US" dirty="0">
                <a:solidFill>
                  <a:schemeClr val="bg1"/>
                </a:solidFill>
              </a:rPr>
              <a:t>Spanish Influenza (1918-1920)</a:t>
            </a:r>
          </a:p>
          <a:p>
            <a:r>
              <a:rPr lang="en-US" dirty="0">
                <a:solidFill>
                  <a:schemeClr val="bg1"/>
                </a:solidFill>
              </a:rPr>
              <a:t>HIV (~1960-now)</a:t>
            </a:r>
          </a:p>
          <a:p>
            <a:r>
              <a:rPr lang="en-US" dirty="0">
                <a:solidFill>
                  <a:schemeClr val="bg1"/>
                </a:solidFill>
              </a:rPr>
              <a:t>COVID-19 (2019-now)</a:t>
            </a:r>
          </a:p>
          <a:p>
            <a:pPr lvl="1"/>
            <a:r>
              <a:rPr lang="en-US" dirty="0">
                <a:solidFill>
                  <a:schemeClr val="bg1"/>
                </a:solidFill>
              </a:rPr>
              <a:t>~7-30 million deaths worldwide and counting</a:t>
            </a:r>
          </a:p>
          <a:p>
            <a:pPr lvl="1"/>
            <a:r>
              <a:rPr lang="en-US" dirty="0">
                <a:solidFill>
                  <a:schemeClr val="bg1"/>
                </a:solidFill>
              </a:rPr>
              <a:t>~0.1-0.4% of population</a:t>
            </a:r>
          </a:p>
        </p:txBody>
      </p:sp>
      <p:pic>
        <p:nvPicPr>
          <p:cNvPr id="8198" name="Picture 6" descr="Centers for Disease Control and Prevention">
            <a:extLst>
              <a:ext uri="{FF2B5EF4-FFF2-40B4-BE49-F238E27FC236}">
                <a16:creationId xmlns:a16="http://schemas.microsoft.com/office/drawing/2014/main" id="{1B642577-64D4-A981-D23A-1534B710C3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16" r="18063"/>
          <a:stretch/>
        </p:blipFill>
        <p:spPr bwMode="auto">
          <a:xfrm>
            <a:off x="8882742" y="931636"/>
            <a:ext cx="2332653" cy="21209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200" name="Picture 8" descr="Biden team eyes end of Covid emergency declaration and shift in Covid team  - POLITICO">
            <a:extLst>
              <a:ext uri="{FF2B5EF4-FFF2-40B4-BE49-F238E27FC236}">
                <a16:creationId xmlns:a16="http://schemas.microsoft.com/office/drawing/2014/main" id="{EDF2B16B-09B4-0B1F-658F-85F6EFFD8B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0490" y="3052536"/>
            <a:ext cx="5413310" cy="360887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FBC0877-1915-3A5B-42A6-9B75934BE47A}"/>
              </a:ext>
            </a:extLst>
          </p:cNvPr>
          <p:cNvSpPr>
            <a:spLocks noGrp="1"/>
          </p:cNvSpPr>
          <p:nvPr>
            <p:ph type="title"/>
          </p:nvPr>
        </p:nvSpPr>
        <p:spPr>
          <a:xfrm>
            <a:off x="838200" y="0"/>
            <a:ext cx="10993016" cy="1325563"/>
          </a:xfrm>
        </p:spPr>
        <p:txBody>
          <a:bodyPr>
            <a:normAutofit/>
          </a:bodyPr>
          <a:lstStyle/>
          <a:p>
            <a:r>
              <a:rPr lang="en-US" sz="3600" u="sng" dirty="0">
                <a:solidFill>
                  <a:schemeClr val="bg1"/>
                </a:solidFill>
                <a:latin typeface="Calibri" panose="020F0502020204030204" pitchFamily="34" charset="0"/>
                <a:cs typeface="Calibri" panose="020F0502020204030204" pitchFamily="34" charset="0"/>
              </a:rPr>
              <a:t>Parasites</a:t>
            </a:r>
            <a:r>
              <a:rPr lang="en-US" sz="3600" dirty="0">
                <a:solidFill>
                  <a:schemeClr val="bg1"/>
                </a:solidFill>
                <a:latin typeface="Calibri" panose="020F0502020204030204" pitchFamily="34" charset="0"/>
                <a:cs typeface="Calibri" panose="020F0502020204030204" pitchFamily="34" charset="0"/>
              </a:rPr>
              <a:t> and </a:t>
            </a:r>
            <a:r>
              <a:rPr lang="en-US" sz="3600" u="sng" dirty="0">
                <a:solidFill>
                  <a:schemeClr val="bg1"/>
                </a:solidFill>
                <a:latin typeface="Calibri" panose="020F0502020204030204" pitchFamily="34" charset="0"/>
                <a:cs typeface="Calibri" panose="020F0502020204030204" pitchFamily="34" charset="0"/>
              </a:rPr>
              <a:t>pathogens</a:t>
            </a:r>
            <a:r>
              <a:rPr lang="en-US" sz="3600" dirty="0">
                <a:solidFill>
                  <a:schemeClr val="bg1"/>
                </a:solidFill>
                <a:latin typeface="Calibri" panose="020F0502020204030204" pitchFamily="34" charset="0"/>
                <a:cs typeface="Calibri" panose="020F0502020204030204" pitchFamily="34" charset="0"/>
              </a:rPr>
              <a:t> have shaped human history.</a:t>
            </a:r>
          </a:p>
        </p:txBody>
      </p:sp>
    </p:spTree>
    <p:extLst>
      <p:ext uri="{BB962C8B-B14F-4D97-AF65-F5344CB8AC3E}">
        <p14:creationId xmlns:p14="http://schemas.microsoft.com/office/powerpoint/2010/main" val="37718974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7CF42-C7E8-FA3A-0EFC-FF26F1FF20CF}"/>
              </a:ext>
            </a:extLst>
          </p:cNvPr>
          <p:cNvSpPr txBox="1">
            <a:spLocks/>
          </p:cNvSpPr>
          <p:nvPr/>
        </p:nvSpPr>
        <p:spPr>
          <a:xfrm>
            <a:off x="838200" y="0"/>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u="sng" dirty="0">
                <a:solidFill>
                  <a:schemeClr val="bg1"/>
                </a:solidFill>
                <a:latin typeface="Calibri" panose="020F0502020204030204" pitchFamily="34" charset="0"/>
                <a:cs typeface="Calibri" panose="020F0502020204030204" pitchFamily="34" charset="0"/>
              </a:rPr>
              <a:t>Parasites</a:t>
            </a:r>
            <a:r>
              <a:rPr lang="en-US" sz="3600" dirty="0">
                <a:solidFill>
                  <a:schemeClr val="bg1"/>
                </a:solidFill>
                <a:latin typeface="Calibri" panose="020F0502020204030204" pitchFamily="34" charset="0"/>
                <a:cs typeface="Calibri" panose="020F0502020204030204" pitchFamily="34" charset="0"/>
              </a:rPr>
              <a:t> and </a:t>
            </a:r>
            <a:r>
              <a:rPr lang="en-US" sz="3600" u="sng" dirty="0">
                <a:solidFill>
                  <a:schemeClr val="bg1"/>
                </a:solidFill>
                <a:latin typeface="Calibri" panose="020F0502020204030204" pitchFamily="34" charset="0"/>
                <a:cs typeface="Calibri" panose="020F0502020204030204" pitchFamily="34" charset="0"/>
              </a:rPr>
              <a:t>pathogens</a:t>
            </a:r>
            <a:r>
              <a:rPr lang="en-US" sz="3600" dirty="0">
                <a:solidFill>
                  <a:schemeClr val="bg1"/>
                </a:solidFill>
                <a:latin typeface="Calibri" panose="020F0502020204030204" pitchFamily="34" charset="0"/>
                <a:cs typeface="Calibri" panose="020F0502020204030204" pitchFamily="34" charset="0"/>
              </a:rPr>
              <a:t> have also shaped human DNA.</a:t>
            </a:r>
          </a:p>
        </p:txBody>
      </p:sp>
    </p:spTree>
    <p:extLst>
      <p:ext uri="{BB962C8B-B14F-4D97-AF65-F5344CB8AC3E}">
        <p14:creationId xmlns:p14="http://schemas.microsoft.com/office/powerpoint/2010/main" val="41031891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2861AE-E547-3716-67DF-55AEEB3DC3EF}"/>
              </a:ext>
            </a:extLst>
          </p:cNvPr>
          <p:cNvSpPr>
            <a:spLocks noGrp="1"/>
          </p:cNvSpPr>
          <p:nvPr>
            <p:ph idx="1"/>
          </p:nvPr>
        </p:nvSpPr>
        <p:spPr>
          <a:xfrm>
            <a:off x="186612" y="1740145"/>
            <a:ext cx="4404049" cy="4351338"/>
          </a:xfrm>
        </p:spPr>
        <p:txBody>
          <a:bodyPr>
            <a:noAutofit/>
          </a:bodyPr>
          <a:lstStyle/>
          <a:p>
            <a:r>
              <a:rPr lang="en-US" sz="2600" dirty="0">
                <a:solidFill>
                  <a:schemeClr val="bg1"/>
                </a:solidFill>
              </a:rPr>
              <a:t>The </a:t>
            </a:r>
            <a:r>
              <a:rPr lang="en-US" sz="2600" dirty="0" err="1">
                <a:solidFill>
                  <a:schemeClr val="bg1"/>
                </a:solidFill>
              </a:rPr>
              <a:t>HbS</a:t>
            </a:r>
            <a:r>
              <a:rPr lang="en-US" sz="2600" dirty="0">
                <a:solidFill>
                  <a:schemeClr val="bg1"/>
                </a:solidFill>
              </a:rPr>
              <a:t> allele confers resistance to malaria but also results in sickle cell anemia when homozygous.</a:t>
            </a:r>
          </a:p>
          <a:p>
            <a:r>
              <a:rPr lang="en-US" sz="2600" dirty="0">
                <a:solidFill>
                  <a:schemeClr val="bg1"/>
                </a:solidFill>
              </a:rPr>
              <a:t>Natural selection has favored this trait in malaria-endemic regions of the planet.</a:t>
            </a:r>
          </a:p>
          <a:p>
            <a:r>
              <a:rPr lang="en-US" sz="2600" dirty="0">
                <a:solidFill>
                  <a:schemeClr val="bg1"/>
                </a:solidFill>
              </a:rPr>
              <a:t>As of 2021, WHO estimates 247 million malaria cases worldwide and &gt;600,000 deaths, 95% in Africa.</a:t>
            </a:r>
          </a:p>
          <a:p>
            <a:r>
              <a:rPr lang="en-US" sz="2600" dirty="0">
                <a:solidFill>
                  <a:schemeClr val="bg1"/>
                </a:solidFill>
              </a:rPr>
              <a:t>Children &lt;5 account for 80% of malaria deaths.</a:t>
            </a:r>
          </a:p>
        </p:txBody>
      </p:sp>
      <p:sp>
        <p:nvSpPr>
          <p:cNvPr id="6" name="Title 1">
            <a:extLst>
              <a:ext uri="{FF2B5EF4-FFF2-40B4-BE49-F238E27FC236}">
                <a16:creationId xmlns:a16="http://schemas.microsoft.com/office/drawing/2014/main" id="{349C305B-4DAF-39D4-0863-BDEFC83E621F}"/>
              </a:ext>
            </a:extLst>
          </p:cNvPr>
          <p:cNvSpPr txBox="1">
            <a:spLocks/>
          </p:cNvSpPr>
          <p:nvPr/>
        </p:nvSpPr>
        <p:spPr>
          <a:xfrm>
            <a:off x="838200" y="0"/>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u="sng" dirty="0">
                <a:solidFill>
                  <a:schemeClr val="bg1"/>
                </a:solidFill>
                <a:latin typeface="Calibri" panose="020F0502020204030204" pitchFamily="34" charset="0"/>
                <a:cs typeface="Calibri" panose="020F0502020204030204" pitchFamily="34" charset="0"/>
              </a:rPr>
              <a:t>Parasites</a:t>
            </a:r>
            <a:r>
              <a:rPr lang="en-US" sz="3600" dirty="0">
                <a:solidFill>
                  <a:schemeClr val="bg1"/>
                </a:solidFill>
                <a:latin typeface="Calibri" panose="020F0502020204030204" pitchFamily="34" charset="0"/>
                <a:cs typeface="Calibri" panose="020F0502020204030204" pitchFamily="34" charset="0"/>
              </a:rPr>
              <a:t> and </a:t>
            </a:r>
            <a:r>
              <a:rPr lang="en-US" sz="3600" u="sng" dirty="0">
                <a:solidFill>
                  <a:schemeClr val="bg1"/>
                </a:solidFill>
                <a:latin typeface="Calibri" panose="020F0502020204030204" pitchFamily="34" charset="0"/>
                <a:cs typeface="Calibri" panose="020F0502020204030204" pitchFamily="34" charset="0"/>
              </a:rPr>
              <a:t>pathogens</a:t>
            </a:r>
            <a:r>
              <a:rPr lang="en-US" sz="3600" dirty="0">
                <a:solidFill>
                  <a:schemeClr val="bg1"/>
                </a:solidFill>
                <a:latin typeface="Calibri" panose="020F0502020204030204" pitchFamily="34" charset="0"/>
                <a:cs typeface="Calibri" panose="020F0502020204030204" pitchFamily="34" charset="0"/>
              </a:rPr>
              <a:t> have also shaped human DNA.</a:t>
            </a:r>
          </a:p>
        </p:txBody>
      </p:sp>
      <p:pic>
        <p:nvPicPr>
          <p:cNvPr id="10242" name="Picture 2" descr="Figure 1">
            <a:extLst>
              <a:ext uri="{FF2B5EF4-FFF2-40B4-BE49-F238E27FC236}">
                <a16:creationId xmlns:a16="http://schemas.microsoft.com/office/drawing/2014/main" id="{E323582C-FCD5-1C53-817F-BE7E53142D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925"/>
          <a:stretch/>
        </p:blipFill>
        <p:spPr bwMode="auto">
          <a:xfrm>
            <a:off x="4428607" y="851268"/>
            <a:ext cx="7402609" cy="600673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BC3243D-BFC0-DD9C-A97B-CDD54026C317}"/>
              </a:ext>
            </a:extLst>
          </p:cNvPr>
          <p:cNvSpPr txBox="1"/>
          <p:nvPr/>
        </p:nvSpPr>
        <p:spPr>
          <a:xfrm>
            <a:off x="3171217" y="6409340"/>
            <a:ext cx="9020783" cy="430887"/>
          </a:xfrm>
          <a:prstGeom prst="rect">
            <a:avLst/>
          </a:prstGeom>
          <a:noFill/>
        </p:spPr>
        <p:txBody>
          <a:bodyPr wrap="square" rtlCol="0">
            <a:spAutoFit/>
          </a:bodyPr>
          <a:lstStyle/>
          <a:p>
            <a:pPr algn="r"/>
            <a:r>
              <a:rPr lang="en-US" sz="2200" dirty="0" err="1">
                <a:solidFill>
                  <a:schemeClr val="bg1"/>
                </a:solidFill>
                <a:cs typeface="Franklin Gothic Medium"/>
              </a:rPr>
              <a:t>Piel</a:t>
            </a:r>
            <a:r>
              <a:rPr lang="en-US" sz="2200" dirty="0">
                <a:solidFill>
                  <a:schemeClr val="bg1"/>
                </a:solidFill>
                <a:cs typeface="Franklin Gothic Medium"/>
              </a:rPr>
              <a:t> et al 2010. </a:t>
            </a:r>
            <a:r>
              <a:rPr lang="en-US" sz="2200" i="1" dirty="0">
                <a:solidFill>
                  <a:schemeClr val="bg1"/>
                </a:solidFill>
                <a:cs typeface="Franklin Gothic Medium"/>
              </a:rPr>
              <a:t>Nature Communications.</a:t>
            </a:r>
            <a:endParaRPr lang="en-US" sz="2200" dirty="0">
              <a:solidFill>
                <a:schemeClr val="bg1"/>
              </a:solidFill>
              <a:latin typeface="+mj-lt"/>
              <a:cs typeface="Franklin Gothic Medium"/>
            </a:endParaRPr>
          </a:p>
        </p:txBody>
      </p:sp>
      <p:sp>
        <p:nvSpPr>
          <p:cNvPr id="8" name="Rectangle 7">
            <a:extLst>
              <a:ext uri="{FF2B5EF4-FFF2-40B4-BE49-F238E27FC236}">
                <a16:creationId xmlns:a16="http://schemas.microsoft.com/office/drawing/2014/main" id="{C37AF800-74F7-C1B8-D022-9C5622662BC7}"/>
              </a:ext>
            </a:extLst>
          </p:cNvPr>
          <p:cNvSpPr/>
          <p:nvPr/>
        </p:nvSpPr>
        <p:spPr>
          <a:xfrm>
            <a:off x="4428607" y="851268"/>
            <a:ext cx="348666" cy="3243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Rectangle 8">
            <a:extLst>
              <a:ext uri="{FF2B5EF4-FFF2-40B4-BE49-F238E27FC236}">
                <a16:creationId xmlns:a16="http://schemas.microsoft.com/office/drawing/2014/main" id="{834123E4-44AF-C9DA-46AE-A29D79C61C58}"/>
              </a:ext>
            </a:extLst>
          </p:cNvPr>
          <p:cNvSpPr/>
          <p:nvPr/>
        </p:nvSpPr>
        <p:spPr>
          <a:xfrm>
            <a:off x="4416328" y="3854634"/>
            <a:ext cx="348666" cy="3243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TextBox 9">
            <a:extLst>
              <a:ext uri="{FF2B5EF4-FFF2-40B4-BE49-F238E27FC236}">
                <a16:creationId xmlns:a16="http://schemas.microsoft.com/office/drawing/2014/main" id="{A881EEE3-0B4A-5F25-D6D7-11EF05A9BA22}"/>
              </a:ext>
            </a:extLst>
          </p:cNvPr>
          <p:cNvSpPr txBox="1"/>
          <p:nvPr/>
        </p:nvSpPr>
        <p:spPr>
          <a:xfrm>
            <a:off x="360783" y="1131186"/>
            <a:ext cx="3893491" cy="630942"/>
          </a:xfrm>
          <a:prstGeom prst="rect">
            <a:avLst/>
          </a:prstGeom>
          <a:noFill/>
        </p:spPr>
        <p:txBody>
          <a:bodyPr wrap="square" rtlCol="0">
            <a:spAutoFit/>
          </a:bodyPr>
          <a:lstStyle/>
          <a:p>
            <a:r>
              <a:rPr lang="en-US" sz="3500" b="1" dirty="0">
                <a:solidFill>
                  <a:schemeClr val="bg1"/>
                </a:solidFill>
                <a:cs typeface="Franklin Gothic Medium"/>
              </a:rPr>
              <a:t>Sickle cell anemia</a:t>
            </a:r>
            <a:endParaRPr lang="en-US" sz="3500" b="1" dirty="0">
              <a:solidFill>
                <a:schemeClr val="bg1"/>
              </a:solidFill>
              <a:latin typeface="+mj-lt"/>
              <a:cs typeface="Franklin Gothic Medium"/>
            </a:endParaRPr>
          </a:p>
        </p:txBody>
      </p:sp>
    </p:spTree>
    <p:extLst>
      <p:ext uri="{BB962C8B-B14F-4D97-AF65-F5344CB8AC3E}">
        <p14:creationId xmlns:p14="http://schemas.microsoft.com/office/powerpoint/2010/main" val="30761678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6D1C40F6-6934-1624-1914-C0E3BC5BDF50}"/>
              </a:ext>
            </a:extLst>
          </p:cNvPr>
          <p:cNvSpPr>
            <a:spLocks noGrp="1"/>
          </p:cNvSpPr>
          <p:nvPr>
            <p:ph idx="1"/>
          </p:nvPr>
        </p:nvSpPr>
        <p:spPr>
          <a:xfrm>
            <a:off x="9609871" y="1224679"/>
            <a:ext cx="2436133" cy="4351338"/>
          </a:xfrm>
        </p:spPr>
        <p:txBody>
          <a:bodyPr/>
          <a:lstStyle/>
          <a:p>
            <a:r>
              <a:rPr lang="en-US" dirty="0">
                <a:solidFill>
                  <a:schemeClr val="bg1"/>
                </a:solidFill>
              </a:rPr>
              <a:t>Modeled distribution of Duffy-negative human population</a:t>
            </a:r>
          </a:p>
        </p:txBody>
      </p:sp>
      <p:pic>
        <p:nvPicPr>
          <p:cNvPr id="12292" name="Picture 4">
            <a:extLst>
              <a:ext uri="{FF2B5EF4-FFF2-40B4-BE49-F238E27FC236}">
                <a16:creationId xmlns:a16="http://schemas.microsoft.com/office/drawing/2014/main" id="{E370F256-D97F-F379-D7D4-482B858CA8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470"/>
          <a:stretch/>
        </p:blipFill>
        <p:spPr bwMode="auto">
          <a:xfrm>
            <a:off x="5807801" y="3617946"/>
            <a:ext cx="6384199" cy="271514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F610AAA9-DABB-B7E2-DFD8-4B592F5A20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9470"/>
          <a:stretch/>
        </p:blipFill>
        <p:spPr bwMode="auto">
          <a:xfrm>
            <a:off x="183" y="3617946"/>
            <a:ext cx="6384199" cy="2715142"/>
          </a:xfrm>
          <a:prstGeom prst="rect">
            <a:avLst/>
          </a:prstGeom>
          <a:solidFill>
            <a:schemeClr val="tx1"/>
          </a:solidFill>
        </p:spPr>
      </p:pic>
      <p:sp>
        <p:nvSpPr>
          <p:cNvPr id="11" name="Rectangle 10">
            <a:extLst>
              <a:ext uri="{FF2B5EF4-FFF2-40B4-BE49-F238E27FC236}">
                <a16:creationId xmlns:a16="http://schemas.microsoft.com/office/drawing/2014/main" id="{98F4466F-5512-559F-C924-30EB65D011BB}"/>
              </a:ext>
            </a:extLst>
          </p:cNvPr>
          <p:cNvSpPr/>
          <p:nvPr/>
        </p:nvSpPr>
        <p:spPr>
          <a:xfrm>
            <a:off x="-6604" y="3655256"/>
            <a:ext cx="404710" cy="3572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Rectangle 11">
            <a:extLst>
              <a:ext uri="{FF2B5EF4-FFF2-40B4-BE49-F238E27FC236}">
                <a16:creationId xmlns:a16="http://schemas.microsoft.com/office/drawing/2014/main" id="{A129C2D3-E737-0157-8E80-DC5F356E4E91}"/>
              </a:ext>
            </a:extLst>
          </p:cNvPr>
          <p:cNvSpPr/>
          <p:nvPr/>
        </p:nvSpPr>
        <p:spPr>
          <a:xfrm>
            <a:off x="12057" y="3617946"/>
            <a:ext cx="6353664" cy="1092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a16="http://schemas.microsoft.com/office/drawing/2014/main" id="{82CD02D7-1D44-5749-EF20-F0C1F8D796CD}"/>
              </a:ext>
            </a:extLst>
          </p:cNvPr>
          <p:cNvSpPr/>
          <p:nvPr/>
        </p:nvSpPr>
        <p:spPr>
          <a:xfrm flipH="1">
            <a:off x="-6604" y="3807656"/>
            <a:ext cx="152400" cy="3077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endParaRPr>
          </a:p>
        </p:txBody>
      </p:sp>
      <p:sp>
        <p:nvSpPr>
          <p:cNvPr id="14" name="Rectangle 13">
            <a:extLst>
              <a:ext uri="{FF2B5EF4-FFF2-40B4-BE49-F238E27FC236}">
                <a16:creationId xmlns:a16="http://schemas.microsoft.com/office/drawing/2014/main" id="{98A60810-DD11-1C49-0082-479160C0F216}"/>
              </a:ext>
            </a:extLst>
          </p:cNvPr>
          <p:cNvSpPr/>
          <p:nvPr/>
        </p:nvSpPr>
        <p:spPr>
          <a:xfrm flipH="1">
            <a:off x="6231599" y="3400348"/>
            <a:ext cx="152400" cy="3077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endParaRPr>
          </a:p>
        </p:txBody>
      </p:sp>
      <p:sp>
        <p:nvSpPr>
          <p:cNvPr id="15" name="Rectangle 14">
            <a:extLst>
              <a:ext uri="{FF2B5EF4-FFF2-40B4-BE49-F238E27FC236}">
                <a16:creationId xmlns:a16="http://schemas.microsoft.com/office/drawing/2014/main" id="{C755C1D8-C374-9507-99E4-77E166AD48A2}"/>
              </a:ext>
            </a:extLst>
          </p:cNvPr>
          <p:cNvSpPr/>
          <p:nvPr/>
        </p:nvSpPr>
        <p:spPr>
          <a:xfrm flipH="1">
            <a:off x="6309738" y="6238517"/>
            <a:ext cx="5882262" cy="156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endParaRPr>
          </a:p>
        </p:txBody>
      </p:sp>
      <p:sp>
        <p:nvSpPr>
          <p:cNvPr id="16" name="Rectangle 15">
            <a:extLst>
              <a:ext uri="{FF2B5EF4-FFF2-40B4-BE49-F238E27FC236}">
                <a16:creationId xmlns:a16="http://schemas.microsoft.com/office/drawing/2014/main" id="{203D5028-E3BD-CD8D-DD16-5E0DBC204CF6}"/>
              </a:ext>
            </a:extLst>
          </p:cNvPr>
          <p:cNvSpPr/>
          <p:nvPr/>
        </p:nvSpPr>
        <p:spPr>
          <a:xfrm flipH="1">
            <a:off x="12056416" y="3317367"/>
            <a:ext cx="152400" cy="3077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endParaRPr>
          </a:p>
        </p:txBody>
      </p:sp>
      <p:sp>
        <p:nvSpPr>
          <p:cNvPr id="17" name="TextBox 16">
            <a:extLst>
              <a:ext uri="{FF2B5EF4-FFF2-40B4-BE49-F238E27FC236}">
                <a16:creationId xmlns:a16="http://schemas.microsoft.com/office/drawing/2014/main" id="{F7ED31C2-A995-3230-109A-2E148390FDE2}"/>
              </a:ext>
            </a:extLst>
          </p:cNvPr>
          <p:cNvSpPr txBox="1"/>
          <p:nvPr/>
        </p:nvSpPr>
        <p:spPr>
          <a:xfrm>
            <a:off x="3171217" y="6238518"/>
            <a:ext cx="9020783" cy="646331"/>
          </a:xfrm>
          <a:prstGeom prst="rect">
            <a:avLst/>
          </a:prstGeom>
          <a:solidFill>
            <a:schemeClr val="tx1"/>
          </a:solidFill>
        </p:spPr>
        <p:txBody>
          <a:bodyPr wrap="square" rtlCol="0">
            <a:spAutoFit/>
          </a:bodyPr>
          <a:lstStyle/>
          <a:p>
            <a:pPr algn="r"/>
            <a:r>
              <a:rPr lang="en-US" dirty="0">
                <a:solidFill>
                  <a:schemeClr val="bg1"/>
                </a:solidFill>
                <a:cs typeface="Franklin Gothic Medium"/>
              </a:rPr>
              <a:t>Guerra et al. 2006. </a:t>
            </a:r>
            <a:r>
              <a:rPr lang="en-US" i="1" dirty="0">
                <a:solidFill>
                  <a:schemeClr val="bg1"/>
                </a:solidFill>
                <a:cs typeface="Franklin Gothic Medium"/>
              </a:rPr>
              <a:t>Trends in Parasitology</a:t>
            </a:r>
          </a:p>
          <a:p>
            <a:pPr algn="r"/>
            <a:r>
              <a:rPr lang="en-US" dirty="0">
                <a:solidFill>
                  <a:schemeClr val="bg1"/>
                </a:solidFill>
                <a:cs typeface="Franklin Gothic Medium"/>
              </a:rPr>
              <a:t>Howes et al 2011. </a:t>
            </a:r>
            <a:r>
              <a:rPr lang="en-US" i="1" dirty="0">
                <a:solidFill>
                  <a:schemeClr val="bg1"/>
                </a:solidFill>
                <a:cs typeface="Franklin Gothic Medium"/>
              </a:rPr>
              <a:t>Nature Communications.</a:t>
            </a:r>
            <a:endParaRPr lang="en-US" dirty="0">
              <a:solidFill>
                <a:schemeClr val="bg1"/>
              </a:solidFill>
              <a:latin typeface="+mj-lt"/>
              <a:cs typeface="Franklin Gothic Medium"/>
            </a:endParaRPr>
          </a:p>
        </p:txBody>
      </p:sp>
      <p:pic>
        <p:nvPicPr>
          <p:cNvPr id="18" name="Picture 2" descr="Figure 4">
            <a:extLst>
              <a:ext uri="{FF2B5EF4-FFF2-40B4-BE49-F238E27FC236}">
                <a16:creationId xmlns:a16="http://schemas.microsoft.com/office/drawing/2014/main" id="{B2AE7AD5-E61F-02F8-E87B-EB4245B3C2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0000"/>
          <a:stretch/>
        </p:blipFill>
        <p:spPr bwMode="auto">
          <a:xfrm>
            <a:off x="2658657" y="961628"/>
            <a:ext cx="6802908" cy="2804787"/>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F9463EE9-412B-273B-6B3F-82CDA9B71396}"/>
              </a:ext>
            </a:extLst>
          </p:cNvPr>
          <p:cNvSpPr/>
          <p:nvPr/>
        </p:nvSpPr>
        <p:spPr>
          <a:xfrm>
            <a:off x="2456302" y="786729"/>
            <a:ext cx="404710" cy="3572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0" name="Content Placeholder 2">
            <a:extLst>
              <a:ext uri="{FF2B5EF4-FFF2-40B4-BE49-F238E27FC236}">
                <a16:creationId xmlns:a16="http://schemas.microsoft.com/office/drawing/2014/main" id="{202BC3F5-6160-7188-A0EC-82CD1CE4697B}"/>
              </a:ext>
            </a:extLst>
          </p:cNvPr>
          <p:cNvSpPr txBox="1">
            <a:spLocks/>
          </p:cNvSpPr>
          <p:nvPr/>
        </p:nvSpPr>
        <p:spPr>
          <a:xfrm>
            <a:off x="7764518" y="3941314"/>
            <a:ext cx="3359725" cy="370958"/>
          </a:xfrm>
          <a:prstGeom prst="rect">
            <a:avLst/>
          </a:prstGeom>
          <a:solidFill>
            <a:schemeClr val="tx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solidFill>
                  <a:schemeClr val="bg1"/>
                </a:solidFill>
              </a:rPr>
              <a:t>Distribution </a:t>
            </a:r>
            <a:r>
              <a:rPr lang="en-US" sz="2000" i="1" dirty="0">
                <a:solidFill>
                  <a:schemeClr val="bg1"/>
                </a:solidFill>
              </a:rPr>
              <a:t>Plasmodium vivax</a:t>
            </a:r>
          </a:p>
        </p:txBody>
      </p:sp>
      <p:sp>
        <p:nvSpPr>
          <p:cNvPr id="21" name="Content Placeholder 2">
            <a:extLst>
              <a:ext uri="{FF2B5EF4-FFF2-40B4-BE49-F238E27FC236}">
                <a16:creationId xmlns:a16="http://schemas.microsoft.com/office/drawing/2014/main" id="{E7866CEE-3A4C-C47D-5B5E-C2A8BB734CC4}"/>
              </a:ext>
            </a:extLst>
          </p:cNvPr>
          <p:cNvSpPr txBox="1">
            <a:spLocks/>
          </p:cNvSpPr>
          <p:nvPr/>
        </p:nvSpPr>
        <p:spPr>
          <a:xfrm>
            <a:off x="1078805" y="3956554"/>
            <a:ext cx="4150455" cy="357281"/>
          </a:xfrm>
          <a:prstGeom prst="rect">
            <a:avLst/>
          </a:prstGeom>
          <a:solidFill>
            <a:schemeClr val="tx1"/>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solidFill>
                  <a:schemeClr val="bg1"/>
                </a:solidFill>
              </a:rPr>
              <a:t>Distribution </a:t>
            </a:r>
            <a:r>
              <a:rPr lang="en-US" sz="2000" i="1" dirty="0">
                <a:solidFill>
                  <a:schemeClr val="bg1"/>
                </a:solidFill>
              </a:rPr>
              <a:t>Plasmodium falciparum</a:t>
            </a:r>
          </a:p>
        </p:txBody>
      </p:sp>
      <p:sp>
        <p:nvSpPr>
          <p:cNvPr id="22" name="TextBox 21">
            <a:extLst>
              <a:ext uri="{FF2B5EF4-FFF2-40B4-BE49-F238E27FC236}">
                <a16:creationId xmlns:a16="http://schemas.microsoft.com/office/drawing/2014/main" id="{638D4D65-C1CD-D9CC-34C5-C2057521488A}"/>
              </a:ext>
            </a:extLst>
          </p:cNvPr>
          <p:cNvSpPr txBox="1"/>
          <p:nvPr/>
        </p:nvSpPr>
        <p:spPr>
          <a:xfrm>
            <a:off x="123273" y="1018677"/>
            <a:ext cx="2118241" cy="1169551"/>
          </a:xfrm>
          <a:prstGeom prst="rect">
            <a:avLst/>
          </a:prstGeom>
          <a:noFill/>
        </p:spPr>
        <p:txBody>
          <a:bodyPr wrap="square" rtlCol="0">
            <a:spAutoFit/>
          </a:bodyPr>
          <a:lstStyle/>
          <a:p>
            <a:r>
              <a:rPr lang="en-US" sz="3500" b="1" dirty="0">
                <a:solidFill>
                  <a:schemeClr val="bg1"/>
                </a:solidFill>
                <a:cs typeface="Franklin Gothic Medium"/>
              </a:rPr>
              <a:t>Duffy antigen</a:t>
            </a:r>
            <a:endParaRPr lang="en-US" sz="3500" b="1" dirty="0">
              <a:solidFill>
                <a:schemeClr val="bg1"/>
              </a:solidFill>
              <a:latin typeface="+mj-lt"/>
              <a:cs typeface="Franklin Gothic Medium"/>
            </a:endParaRPr>
          </a:p>
        </p:txBody>
      </p:sp>
      <p:sp>
        <p:nvSpPr>
          <p:cNvPr id="2" name="Title 1">
            <a:extLst>
              <a:ext uri="{FF2B5EF4-FFF2-40B4-BE49-F238E27FC236}">
                <a16:creationId xmlns:a16="http://schemas.microsoft.com/office/drawing/2014/main" id="{2D8A5DB0-BBC8-D587-0F90-91B250C4C3A9}"/>
              </a:ext>
            </a:extLst>
          </p:cNvPr>
          <p:cNvSpPr txBox="1">
            <a:spLocks/>
          </p:cNvSpPr>
          <p:nvPr/>
        </p:nvSpPr>
        <p:spPr>
          <a:xfrm>
            <a:off x="838200" y="0"/>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u="sng" dirty="0">
                <a:solidFill>
                  <a:schemeClr val="bg1"/>
                </a:solidFill>
                <a:latin typeface="Calibri" panose="020F0502020204030204" pitchFamily="34" charset="0"/>
                <a:cs typeface="Calibri" panose="020F0502020204030204" pitchFamily="34" charset="0"/>
              </a:rPr>
              <a:t>Parasites</a:t>
            </a:r>
            <a:r>
              <a:rPr lang="en-US" sz="3600" dirty="0">
                <a:solidFill>
                  <a:schemeClr val="bg1"/>
                </a:solidFill>
                <a:latin typeface="Calibri" panose="020F0502020204030204" pitchFamily="34" charset="0"/>
                <a:cs typeface="Calibri" panose="020F0502020204030204" pitchFamily="34" charset="0"/>
              </a:rPr>
              <a:t> and </a:t>
            </a:r>
            <a:r>
              <a:rPr lang="en-US" sz="3600" u="sng" dirty="0">
                <a:solidFill>
                  <a:schemeClr val="bg1"/>
                </a:solidFill>
                <a:latin typeface="Calibri" panose="020F0502020204030204" pitchFamily="34" charset="0"/>
                <a:cs typeface="Calibri" panose="020F0502020204030204" pitchFamily="34" charset="0"/>
              </a:rPr>
              <a:t>pathogens</a:t>
            </a:r>
            <a:r>
              <a:rPr lang="en-US" sz="3600" dirty="0">
                <a:solidFill>
                  <a:schemeClr val="bg1"/>
                </a:solidFill>
                <a:latin typeface="Calibri" panose="020F0502020204030204" pitchFamily="34" charset="0"/>
                <a:cs typeface="Calibri" panose="020F0502020204030204" pitchFamily="34" charset="0"/>
              </a:rPr>
              <a:t> have also shaped human DNA.</a:t>
            </a:r>
          </a:p>
        </p:txBody>
      </p:sp>
    </p:spTree>
    <p:extLst>
      <p:ext uri="{BB962C8B-B14F-4D97-AF65-F5344CB8AC3E}">
        <p14:creationId xmlns:p14="http://schemas.microsoft.com/office/powerpoint/2010/main" val="13502163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82C39-7C80-C7DF-F402-AD133705B4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A6E6AF-8696-35BA-D2D2-10A4D40B6F9C}"/>
              </a:ext>
            </a:extLst>
          </p:cNvPr>
          <p:cNvSpPr>
            <a:spLocks noGrp="1"/>
          </p:cNvSpPr>
          <p:nvPr>
            <p:ph type="title"/>
          </p:nvPr>
        </p:nvSpPr>
        <p:spPr/>
        <p:txBody>
          <a:bodyPr/>
          <a:lstStyle/>
          <a:p>
            <a:r>
              <a:rPr lang="en-US" dirty="0">
                <a:solidFill>
                  <a:schemeClr val="bg1"/>
                </a:solidFill>
              </a:rPr>
              <a:t>Goals for this lecture</a:t>
            </a:r>
          </a:p>
        </p:txBody>
      </p:sp>
      <p:sp>
        <p:nvSpPr>
          <p:cNvPr id="3" name="Content Placeholder 2">
            <a:extLst>
              <a:ext uri="{FF2B5EF4-FFF2-40B4-BE49-F238E27FC236}">
                <a16:creationId xmlns:a16="http://schemas.microsoft.com/office/drawing/2014/main" id="{3029AE9D-3D22-5EEE-A644-1B8D1D50A0C4}"/>
              </a:ext>
            </a:extLst>
          </p:cNvPr>
          <p:cNvSpPr>
            <a:spLocks noGrp="1"/>
          </p:cNvSpPr>
          <p:nvPr>
            <p:ph idx="1"/>
          </p:nvPr>
        </p:nvSpPr>
        <p:spPr>
          <a:xfrm>
            <a:off x="838200" y="1516135"/>
            <a:ext cx="10515600" cy="4351338"/>
          </a:xfrm>
        </p:spPr>
        <p:txBody>
          <a:bodyPr>
            <a:normAutofit/>
          </a:bodyPr>
          <a:lstStyle/>
          <a:p>
            <a:r>
              <a:rPr lang="en-US" sz="3200" dirty="0">
                <a:solidFill>
                  <a:schemeClr val="bg1"/>
                </a:solidFill>
              </a:rPr>
              <a:t>To explain what we’re doing here</a:t>
            </a:r>
          </a:p>
          <a:p>
            <a:r>
              <a:rPr lang="en-US" sz="3200" dirty="0">
                <a:solidFill>
                  <a:schemeClr val="bg1"/>
                </a:solidFill>
              </a:rPr>
              <a:t>To introduce global health</a:t>
            </a:r>
          </a:p>
          <a:p>
            <a:r>
              <a:rPr lang="en-US" sz="3200" dirty="0">
                <a:solidFill>
                  <a:schemeClr val="bg1"/>
                </a:solidFill>
              </a:rPr>
              <a:t>To introduce infectious disease</a:t>
            </a:r>
          </a:p>
          <a:p>
            <a:r>
              <a:rPr lang="en-US" sz="3200" dirty="0">
                <a:solidFill>
                  <a:schemeClr val="bg1"/>
                </a:solidFill>
                <a:highlight>
                  <a:srgbClr val="FFFF00"/>
                </a:highlight>
              </a:rPr>
              <a:t>To introduce methods for the study of infectious diseases</a:t>
            </a:r>
          </a:p>
          <a:p>
            <a:endParaRPr lang="en-US" sz="3200" dirty="0">
              <a:solidFill>
                <a:schemeClr val="bg1"/>
              </a:solidFill>
            </a:endParaRPr>
          </a:p>
        </p:txBody>
      </p:sp>
    </p:spTree>
    <p:extLst>
      <p:ext uri="{BB962C8B-B14F-4D97-AF65-F5344CB8AC3E}">
        <p14:creationId xmlns:p14="http://schemas.microsoft.com/office/powerpoint/2010/main" val="29564091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9BF4D-D045-C430-0009-A7D96EDB91B4}"/>
              </a:ext>
            </a:extLst>
          </p:cNvPr>
          <p:cNvSpPr>
            <a:spLocks noGrp="1"/>
          </p:cNvSpPr>
          <p:nvPr>
            <p:ph type="title"/>
          </p:nvPr>
        </p:nvSpPr>
        <p:spPr>
          <a:xfrm>
            <a:off x="-45277" y="27761"/>
            <a:ext cx="12282552" cy="1325563"/>
          </a:xfrm>
        </p:spPr>
        <p:txBody>
          <a:bodyPr>
            <a:normAutofit/>
          </a:bodyPr>
          <a:lstStyle/>
          <a:p>
            <a:pPr algn="ctr"/>
            <a:r>
              <a:rPr lang="en-US" sz="4200" dirty="0">
                <a:solidFill>
                  <a:schemeClr val="bg1"/>
                </a:solidFill>
              </a:rPr>
              <a:t>Epidemiology vs. Population Biology (Disease Dynamics)</a:t>
            </a:r>
          </a:p>
        </p:txBody>
      </p:sp>
      <p:sp>
        <p:nvSpPr>
          <p:cNvPr id="3" name="Content Placeholder 2">
            <a:extLst>
              <a:ext uri="{FF2B5EF4-FFF2-40B4-BE49-F238E27FC236}">
                <a16:creationId xmlns:a16="http://schemas.microsoft.com/office/drawing/2014/main" id="{B51E0E75-53B4-B477-39AD-C6FD04FDBDA1}"/>
              </a:ext>
            </a:extLst>
          </p:cNvPr>
          <p:cNvSpPr>
            <a:spLocks noGrp="1"/>
          </p:cNvSpPr>
          <p:nvPr>
            <p:ph idx="1"/>
          </p:nvPr>
        </p:nvSpPr>
        <p:spPr>
          <a:xfrm>
            <a:off x="242598" y="1337355"/>
            <a:ext cx="5649685" cy="5512853"/>
          </a:xfrm>
        </p:spPr>
        <p:txBody>
          <a:bodyPr>
            <a:normAutofit lnSpcReduction="10000"/>
          </a:bodyPr>
          <a:lstStyle/>
          <a:p>
            <a:r>
              <a:rPr lang="en-US" dirty="0">
                <a:solidFill>
                  <a:schemeClr val="bg1"/>
                </a:solidFill>
              </a:rPr>
              <a:t>Epidemiology = “the study of </a:t>
            </a:r>
            <a:r>
              <a:rPr lang="en-US" b="1" dirty="0">
                <a:solidFill>
                  <a:schemeClr val="bg1"/>
                </a:solidFill>
              </a:rPr>
              <a:t>what </a:t>
            </a:r>
            <a:r>
              <a:rPr lang="en-US" dirty="0">
                <a:solidFill>
                  <a:schemeClr val="bg1"/>
                </a:solidFill>
              </a:rPr>
              <a:t>is on the people” </a:t>
            </a:r>
          </a:p>
          <a:p>
            <a:pPr lvl="1"/>
            <a:r>
              <a:rPr lang="en-US" dirty="0">
                <a:solidFill>
                  <a:schemeClr val="bg1"/>
                </a:solidFill>
              </a:rPr>
              <a:t>Coined by Spanish physician </a:t>
            </a:r>
            <a:r>
              <a:rPr lang="en-US" dirty="0" err="1">
                <a:solidFill>
                  <a:schemeClr val="bg1"/>
                </a:solidFill>
              </a:rPr>
              <a:t>Villalba</a:t>
            </a:r>
            <a:r>
              <a:rPr lang="en-US" dirty="0">
                <a:solidFill>
                  <a:schemeClr val="bg1"/>
                </a:solidFill>
              </a:rPr>
              <a:t> in 1802</a:t>
            </a:r>
          </a:p>
          <a:p>
            <a:r>
              <a:rPr lang="en-US" dirty="0">
                <a:solidFill>
                  <a:schemeClr val="bg1"/>
                </a:solidFill>
              </a:rPr>
              <a:t>Emphasis on the study and analysis of the </a:t>
            </a:r>
            <a:r>
              <a:rPr lang="en-US" b="1" dirty="0">
                <a:solidFill>
                  <a:schemeClr val="bg1"/>
                </a:solidFill>
              </a:rPr>
              <a:t>distribution and determinants </a:t>
            </a:r>
            <a:r>
              <a:rPr lang="en-US" dirty="0">
                <a:solidFill>
                  <a:schemeClr val="bg1"/>
                </a:solidFill>
              </a:rPr>
              <a:t>of health and disease (“risk factors”)</a:t>
            </a:r>
          </a:p>
          <a:p>
            <a:pPr lvl="1"/>
            <a:r>
              <a:rPr lang="en-US" dirty="0">
                <a:solidFill>
                  <a:schemeClr val="bg1"/>
                </a:solidFill>
              </a:rPr>
              <a:t>Including chronic diseases!</a:t>
            </a:r>
          </a:p>
          <a:p>
            <a:r>
              <a:rPr lang="en-US" dirty="0">
                <a:solidFill>
                  <a:schemeClr val="bg1"/>
                </a:solidFill>
              </a:rPr>
              <a:t>Often uses cross-sectional data to demonstrate associations of variables with outcome (disease)</a:t>
            </a:r>
          </a:p>
          <a:p>
            <a:r>
              <a:rPr lang="en-US" dirty="0">
                <a:solidFill>
                  <a:schemeClr val="bg1"/>
                </a:solidFill>
              </a:rPr>
              <a:t>More statistical (y=</a:t>
            </a:r>
            <a:r>
              <a:rPr lang="en-US" dirty="0" err="1">
                <a:solidFill>
                  <a:schemeClr val="bg1"/>
                </a:solidFill>
              </a:rPr>
              <a:t>mx+b</a:t>
            </a:r>
            <a:r>
              <a:rPr lang="en-US" dirty="0">
                <a:solidFill>
                  <a:schemeClr val="bg1"/>
                </a:solidFill>
              </a:rPr>
              <a:t>)</a:t>
            </a:r>
          </a:p>
          <a:p>
            <a:pPr lvl="1"/>
            <a:r>
              <a:rPr lang="en-US" b="1" dirty="0">
                <a:solidFill>
                  <a:schemeClr val="bg1"/>
                </a:solidFill>
              </a:rPr>
              <a:t>Pattern</a:t>
            </a:r>
          </a:p>
        </p:txBody>
      </p:sp>
      <p:sp>
        <p:nvSpPr>
          <p:cNvPr id="4" name="Rectangle 3">
            <a:extLst>
              <a:ext uri="{FF2B5EF4-FFF2-40B4-BE49-F238E27FC236}">
                <a16:creationId xmlns:a16="http://schemas.microsoft.com/office/drawing/2014/main" id="{46AD576D-4B26-4716-C71C-4F5B40AED403}"/>
              </a:ext>
            </a:extLst>
          </p:cNvPr>
          <p:cNvSpPr/>
          <p:nvPr/>
        </p:nvSpPr>
        <p:spPr>
          <a:xfrm>
            <a:off x="6058677" y="1438452"/>
            <a:ext cx="74645" cy="50323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Rectangle 4">
            <a:extLst>
              <a:ext uri="{FF2B5EF4-FFF2-40B4-BE49-F238E27FC236}">
                <a16:creationId xmlns:a16="http://schemas.microsoft.com/office/drawing/2014/main" id="{5154890D-2063-1E42-6722-80FF4DDB3AEF}"/>
              </a:ext>
            </a:extLst>
          </p:cNvPr>
          <p:cNvSpPr/>
          <p:nvPr/>
        </p:nvSpPr>
        <p:spPr>
          <a:xfrm flipH="1" flipV="1">
            <a:off x="838199" y="1073889"/>
            <a:ext cx="10719317" cy="644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Content Placeholder 2">
            <a:extLst>
              <a:ext uri="{FF2B5EF4-FFF2-40B4-BE49-F238E27FC236}">
                <a16:creationId xmlns:a16="http://schemas.microsoft.com/office/drawing/2014/main" id="{93060D41-F969-55ED-B016-83CE503C6B10}"/>
              </a:ext>
            </a:extLst>
          </p:cNvPr>
          <p:cNvSpPr txBox="1">
            <a:spLocks/>
          </p:cNvSpPr>
          <p:nvPr/>
        </p:nvSpPr>
        <p:spPr>
          <a:xfrm>
            <a:off x="6542315" y="1337355"/>
            <a:ext cx="5649685" cy="529312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solidFill>
                  <a:schemeClr val="bg1"/>
                </a:solidFill>
              </a:rPr>
              <a:t>Disease Ecology = the study of </a:t>
            </a:r>
            <a:r>
              <a:rPr lang="en-US" sz="3000" b="1" dirty="0">
                <a:solidFill>
                  <a:schemeClr val="bg1"/>
                </a:solidFill>
              </a:rPr>
              <a:t>how </a:t>
            </a:r>
            <a:r>
              <a:rPr lang="en-US" sz="3000" dirty="0">
                <a:solidFill>
                  <a:schemeClr val="bg1"/>
                </a:solidFill>
              </a:rPr>
              <a:t>a disease spreads</a:t>
            </a:r>
          </a:p>
          <a:p>
            <a:pPr lvl="1"/>
            <a:r>
              <a:rPr lang="en-US" dirty="0">
                <a:solidFill>
                  <a:schemeClr val="bg1"/>
                </a:solidFill>
              </a:rPr>
              <a:t>Emphasis on the </a:t>
            </a:r>
            <a:r>
              <a:rPr lang="en-US" b="1" dirty="0">
                <a:solidFill>
                  <a:schemeClr val="bg1"/>
                </a:solidFill>
              </a:rPr>
              <a:t>interactions</a:t>
            </a:r>
            <a:r>
              <a:rPr lang="en-US" dirty="0">
                <a:solidFill>
                  <a:schemeClr val="bg1"/>
                </a:solidFill>
              </a:rPr>
              <a:t> of organisms with each other and the environment…when interactions result in disease</a:t>
            </a:r>
          </a:p>
          <a:p>
            <a:r>
              <a:rPr lang="en-US" sz="3000" dirty="0">
                <a:solidFill>
                  <a:schemeClr val="bg1"/>
                </a:solidFill>
              </a:rPr>
              <a:t>Emphasis on understanding the </a:t>
            </a:r>
            <a:r>
              <a:rPr lang="en-US" sz="3000" b="1" dirty="0">
                <a:solidFill>
                  <a:schemeClr val="bg1"/>
                </a:solidFill>
              </a:rPr>
              <a:t>transmission dynamics</a:t>
            </a:r>
            <a:r>
              <a:rPr lang="en-US" sz="3000" dirty="0">
                <a:solidFill>
                  <a:schemeClr val="bg1"/>
                </a:solidFill>
              </a:rPr>
              <a:t> of infectious disease</a:t>
            </a:r>
          </a:p>
          <a:p>
            <a:r>
              <a:rPr lang="en-US" sz="3000" dirty="0">
                <a:solidFill>
                  <a:schemeClr val="bg1"/>
                </a:solidFill>
              </a:rPr>
              <a:t>Typically involves fitting </a:t>
            </a:r>
            <a:r>
              <a:rPr lang="en-US" sz="3000" b="1" dirty="0">
                <a:solidFill>
                  <a:schemeClr val="bg1"/>
                </a:solidFill>
              </a:rPr>
              <a:t>dynamical (population) models</a:t>
            </a:r>
            <a:r>
              <a:rPr lang="en-US" sz="3000" dirty="0">
                <a:solidFill>
                  <a:schemeClr val="bg1"/>
                </a:solidFill>
              </a:rPr>
              <a:t> to time series data</a:t>
            </a:r>
          </a:p>
          <a:p>
            <a:r>
              <a:rPr lang="en-US" sz="3000" dirty="0">
                <a:solidFill>
                  <a:schemeClr val="bg1"/>
                </a:solidFill>
              </a:rPr>
              <a:t>More mathematical (</a:t>
            </a:r>
            <a:r>
              <a:rPr lang="en-US" sz="3000" dirty="0" err="1">
                <a:solidFill>
                  <a:schemeClr val="bg1"/>
                </a:solidFill>
              </a:rPr>
              <a:t>dN</a:t>
            </a:r>
            <a:r>
              <a:rPr lang="en-US" sz="3000" dirty="0">
                <a:solidFill>
                  <a:schemeClr val="bg1"/>
                </a:solidFill>
              </a:rPr>
              <a:t>/dt)</a:t>
            </a:r>
          </a:p>
          <a:p>
            <a:pPr lvl="1"/>
            <a:r>
              <a:rPr lang="en-US" b="1" dirty="0">
                <a:solidFill>
                  <a:schemeClr val="bg1"/>
                </a:solidFill>
              </a:rPr>
              <a:t>Process</a:t>
            </a:r>
          </a:p>
        </p:txBody>
      </p:sp>
      <p:sp>
        <p:nvSpPr>
          <p:cNvPr id="7" name="Rectangle 6">
            <a:extLst>
              <a:ext uri="{FF2B5EF4-FFF2-40B4-BE49-F238E27FC236}">
                <a16:creationId xmlns:a16="http://schemas.microsoft.com/office/drawing/2014/main" id="{57511090-9A5F-AFBB-7DE0-89F7C0435E7A}"/>
              </a:ext>
            </a:extLst>
          </p:cNvPr>
          <p:cNvSpPr/>
          <p:nvPr/>
        </p:nvSpPr>
        <p:spPr>
          <a:xfrm>
            <a:off x="242597" y="1337355"/>
            <a:ext cx="5649685" cy="52931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endParaRPr>
          </a:p>
        </p:txBody>
      </p:sp>
      <p:sp>
        <p:nvSpPr>
          <p:cNvPr id="8" name="Rectangle 7">
            <a:extLst>
              <a:ext uri="{FF2B5EF4-FFF2-40B4-BE49-F238E27FC236}">
                <a16:creationId xmlns:a16="http://schemas.microsoft.com/office/drawing/2014/main" id="{DD30B6FC-A938-59B4-D9F3-557AE0334E11}"/>
              </a:ext>
            </a:extLst>
          </p:cNvPr>
          <p:cNvSpPr/>
          <p:nvPr/>
        </p:nvSpPr>
        <p:spPr>
          <a:xfrm>
            <a:off x="6299717" y="1308077"/>
            <a:ext cx="5892283" cy="52931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endParaRPr>
          </a:p>
        </p:txBody>
      </p:sp>
    </p:spTree>
    <p:extLst>
      <p:ext uri="{BB962C8B-B14F-4D97-AF65-F5344CB8AC3E}">
        <p14:creationId xmlns:p14="http://schemas.microsoft.com/office/powerpoint/2010/main" val="34312388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1E0E75-53B4-B477-39AD-C6FD04FDBDA1}"/>
              </a:ext>
            </a:extLst>
          </p:cNvPr>
          <p:cNvSpPr>
            <a:spLocks noGrp="1"/>
          </p:cNvSpPr>
          <p:nvPr>
            <p:ph idx="1"/>
          </p:nvPr>
        </p:nvSpPr>
        <p:spPr>
          <a:xfrm>
            <a:off x="242598" y="1337355"/>
            <a:ext cx="5649685" cy="5512853"/>
          </a:xfrm>
        </p:spPr>
        <p:txBody>
          <a:bodyPr>
            <a:normAutofit lnSpcReduction="10000"/>
          </a:bodyPr>
          <a:lstStyle/>
          <a:p>
            <a:r>
              <a:rPr lang="en-US" dirty="0">
                <a:solidFill>
                  <a:schemeClr val="bg1"/>
                </a:solidFill>
              </a:rPr>
              <a:t>Epidemiology = “the study of </a:t>
            </a:r>
            <a:r>
              <a:rPr lang="en-US" b="1" dirty="0">
                <a:solidFill>
                  <a:schemeClr val="bg1"/>
                </a:solidFill>
              </a:rPr>
              <a:t>what </a:t>
            </a:r>
            <a:r>
              <a:rPr lang="en-US" dirty="0">
                <a:solidFill>
                  <a:schemeClr val="bg1"/>
                </a:solidFill>
              </a:rPr>
              <a:t>is on the people” </a:t>
            </a:r>
          </a:p>
          <a:p>
            <a:pPr lvl="1"/>
            <a:r>
              <a:rPr lang="en-US" dirty="0">
                <a:solidFill>
                  <a:schemeClr val="bg1"/>
                </a:solidFill>
              </a:rPr>
              <a:t>Coined by Spanish physician </a:t>
            </a:r>
            <a:r>
              <a:rPr lang="en-US" dirty="0" err="1">
                <a:solidFill>
                  <a:schemeClr val="bg1"/>
                </a:solidFill>
              </a:rPr>
              <a:t>Villalba</a:t>
            </a:r>
            <a:r>
              <a:rPr lang="en-US" dirty="0">
                <a:solidFill>
                  <a:schemeClr val="bg1"/>
                </a:solidFill>
              </a:rPr>
              <a:t> in 1802</a:t>
            </a:r>
          </a:p>
          <a:p>
            <a:r>
              <a:rPr lang="en-US" dirty="0">
                <a:solidFill>
                  <a:schemeClr val="bg1"/>
                </a:solidFill>
              </a:rPr>
              <a:t>Emphasis on the study and analysis of the </a:t>
            </a:r>
            <a:r>
              <a:rPr lang="en-US" b="1" dirty="0">
                <a:solidFill>
                  <a:schemeClr val="bg1"/>
                </a:solidFill>
              </a:rPr>
              <a:t>distribution and determinants </a:t>
            </a:r>
            <a:r>
              <a:rPr lang="en-US" dirty="0">
                <a:solidFill>
                  <a:schemeClr val="bg1"/>
                </a:solidFill>
              </a:rPr>
              <a:t>of health and disease (“risk factors”)</a:t>
            </a:r>
          </a:p>
          <a:p>
            <a:pPr lvl="1"/>
            <a:r>
              <a:rPr lang="en-US" dirty="0">
                <a:solidFill>
                  <a:schemeClr val="bg1"/>
                </a:solidFill>
              </a:rPr>
              <a:t>Including chronic diseases!</a:t>
            </a:r>
          </a:p>
          <a:p>
            <a:r>
              <a:rPr lang="en-US" dirty="0">
                <a:solidFill>
                  <a:schemeClr val="bg1"/>
                </a:solidFill>
              </a:rPr>
              <a:t>Often uses cross-sectional data to demonstrate associations of variables with outcome (disease)</a:t>
            </a:r>
          </a:p>
          <a:p>
            <a:r>
              <a:rPr lang="en-US" dirty="0">
                <a:solidFill>
                  <a:schemeClr val="bg1"/>
                </a:solidFill>
              </a:rPr>
              <a:t>More statistical (y=</a:t>
            </a:r>
            <a:r>
              <a:rPr lang="en-US" dirty="0" err="1">
                <a:solidFill>
                  <a:schemeClr val="bg1"/>
                </a:solidFill>
              </a:rPr>
              <a:t>mx+b</a:t>
            </a:r>
            <a:r>
              <a:rPr lang="en-US" dirty="0">
                <a:solidFill>
                  <a:schemeClr val="bg1"/>
                </a:solidFill>
              </a:rPr>
              <a:t>)</a:t>
            </a:r>
          </a:p>
          <a:p>
            <a:pPr lvl="1"/>
            <a:r>
              <a:rPr lang="en-US" b="1" dirty="0">
                <a:solidFill>
                  <a:schemeClr val="bg1"/>
                </a:solidFill>
              </a:rPr>
              <a:t>Pattern</a:t>
            </a:r>
          </a:p>
        </p:txBody>
      </p:sp>
      <p:sp>
        <p:nvSpPr>
          <p:cNvPr id="4" name="Rectangle 3">
            <a:extLst>
              <a:ext uri="{FF2B5EF4-FFF2-40B4-BE49-F238E27FC236}">
                <a16:creationId xmlns:a16="http://schemas.microsoft.com/office/drawing/2014/main" id="{46AD576D-4B26-4716-C71C-4F5B40AED403}"/>
              </a:ext>
            </a:extLst>
          </p:cNvPr>
          <p:cNvSpPr/>
          <p:nvPr/>
        </p:nvSpPr>
        <p:spPr>
          <a:xfrm>
            <a:off x="6058677" y="1438452"/>
            <a:ext cx="74645" cy="50323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154890D-2063-1E42-6722-80FF4DDB3AEF}"/>
              </a:ext>
            </a:extLst>
          </p:cNvPr>
          <p:cNvSpPr/>
          <p:nvPr/>
        </p:nvSpPr>
        <p:spPr>
          <a:xfrm flipH="1" flipV="1">
            <a:off x="838199" y="1073889"/>
            <a:ext cx="10719317" cy="644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93060D41-F969-55ED-B016-83CE503C6B10}"/>
              </a:ext>
            </a:extLst>
          </p:cNvPr>
          <p:cNvSpPr txBox="1">
            <a:spLocks/>
          </p:cNvSpPr>
          <p:nvPr/>
        </p:nvSpPr>
        <p:spPr>
          <a:xfrm>
            <a:off x="6299717" y="1337355"/>
            <a:ext cx="5892284" cy="529312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solidFill>
                  <a:schemeClr val="bg1"/>
                </a:solidFill>
              </a:rPr>
              <a:t>Population biology/Disease ecology = the study of </a:t>
            </a:r>
            <a:r>
              <a:rPr lang="en-US" sz="3000" b="1" dirty="0">
                <a:solidFill>
                  <a:schemeClr val="bg1"/>
                </a:solidFill>
              </a:rPr>
              <a:t>how </a:t>
            </a:r>
            <a:r>
              <a:rPr lang="en-US" sz="3000" dirty="0">
                <a:solidFill>
                  <a:schemeClr val="bg1"/>
                </a:solidFill>
              </a:rPr>
              <a:t>a disease spreads</a:t>
            </a:r>
          </a:p>
          <a:p>
            <a:pPr lvl="1"/>
            <a:r>
              <a:rPr lang="en-US" dirty="0">
                <a:solidFill>
                  <a:schemeClr val="bg1"/>
                </a:solidFill>
              </a:rPr>
              <a:t>Emphasis on the </a:t>
            </a:r>
            <a:r>
              <a:rPr lang="en-US" b="1" dirty="0">
                <a:solidFill>
                  <a:schemeClr val="bg1"/>
                </a:solidFill>
              </a:rPr>
              <a:t>interactions</a:t>
            </a:r>
            <a:r>
              <a:rPr lang="en-US" dirty="0">
                <a:solidFill>
                  <a:schemeClr val="bg1"/>
                </a:solidFill>
              </a:rPr>
              <a:t> of organisms with each other and the environment…when interactions result in disease</a:t>
            </a:r>
          </a:p>
          <a:p>
            <a:r>
              <a:rPr lang="en-US" sz="3000" dirty="0">
                <a:solidFill>
                  <a:schemeClr val="bg1"/>
                </a:solidFill>
              </a:rPr>
              <a:t>Emphasis on understanding the </a:t>
            </a:r>
            <a:r>
              <a:rPr lang="en-US" sz="3000" b="1" dirty="0">
                <a:solidFill>
                  <a:schemeClr val="bg1"/>
                </a:solidFill>
              </a:rPr>
              <a:t>transmission dynamics</a:t>
            </a:r>
            <a:r>
              <a:rPr lang="en-US" sz="3000" dirty="0">
                <a:solidFill>
                  <a:schemeClr val="bg1"/>
                </a:solidFill>
              </a:rPr>
              <a:t> of infectious disease</a:t>
            </a:r>
          </a:p>
          <a:p>
            <a:r>
              <a:rPr lang="en-US" sz="3000" dirty="0">
                <a:solidFill>
                  <a:schemeClr val="bg1"/>
                </a:solidFill>
              </a:rPr>
              <a:t>Typically involves fitting </a:t>
            </a:r>
            <a:r>
              <a:rPr lang="en-US" sz="3000" b="1" dirty="0">
                <a:solidFill>
                  <a:schemeClr val="bg1"/>
                </a:solidFill>
              </a:rPr>
              <a:t>dynamical (population) models</a:t>
            </a:r>
            <a:r>
              <a:rPr lang="en-US" sz="3000" dirty="0">
                <a:solidFill>
                  <a:schemeClr val="bg1"/>
                </a:solidFill>
              </a:rPr>
              <a:t> to time series data</a:t>
            </a:r>
          </a:p>
          <a:p>
            <a:r>
              <a:rPr lang="en-US" sz="3000" dirty="0">
                <a:solidFill>
                  <a:schemeClr val="bg1"/>
                </a:solidFill>
              </a:rPr>
              <a:t>More mathematical (</a:t>
            </a:r>
            <a:r>
              <a:rPr lang="en-US" sz="3000" dirty="0" err="1">
                <a:solidFill>
                  <a:schemeClr val="bg1"/>
                </a:solidFill>
              </a:rPr>
              <a:t>dN</a:t>
            </a:r>
            <a:r>
              <a:rPr lang="en-US" sz="3000" dirty="0">
                <a:solidFill>
                  <a:schemeClr val="bg1"/>
                </a:solidFill>
              </a:rPr>
              <a:t>/dt)</a:t>
            </a:r>
          </a:p>
          <a:p>
            <a:pPr lvl="1"/>
            <a:r>
              <a:rPr lang="en-US" b="1" dirty="0">
                <a:solidFill>
                  <a:schemeClr val="bg1"/>
                </a:solidFill>
              </a:rPr>
              <a:t>Process</a:t>
            </a:r>
          </a:p>
        </p:txBody>
      </p:sp>
      <p:sp>
        <p:nvSpPr>
          <p:cNvPr id="7" name="Rectangle 6">
            <a:extLst>
              <a:ext uri="{FF2B5EF4-FFF2-40B4-BE49-F238E27FC236}">
                <a16:creationId xmlns:a16="http://schemas.microsoft.com/office/drawing/2014/main" id="{57511090-9A5F-AFBB-7DE0-89F7C0435E7A}"/>
              </a:ext>
            </a:extLst>
          </p:cNvPr>
          <p:cNvSpPr/>
          <p:nvPr/>
        </p:nvSpPr>
        <p:spPr>
          <a:xfrm>
            <a:off x="242597" y="2662917"/>
            <a:ext cx="5649685" cy="396756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D30B6FC-A938-59B4-D9F3-557AE0334E11}"/>
              </a:ext>
            </a:extLst>
          </p:cNvPr>
          <p:cNvSpPr/>
          <p:nvPr/>
        </p:nvSpPr>
        <p:spPr>
          <a:xfrm>
            <a:off x="6299717" y="3228391"/>
            <a:ext cx="5892283" cy="33728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4155C0-9D07-27EA-EA49-1454ACDE39F1}"/>
              </a:ext>
            </a:extLst>
          </p:cNvPr>
          <p:cNvSpPr>
            <a:spLocks noGrp="1"/>
          </p:cNvSpPr>
          <p:nvPr>
            <p:ph type="title"/>
          </p:nvPr>
        </p:nvSpPr>
        <p:spPr>
          <a:xfrm>
            <a:off x="-45277" y="27761"/>
            <a:ext cx="12282552" cy="1325563"/>
          </a:xfrm>
        </p:spPr>
        <p:txBody>
          <a:bodyPr>
            <a:normAutofit/>
          </a:bodyPr>
          <a:lstStyle/>
          <a:p>
            <a:pPr algn="ctr"/>
            <a:r>
              <a:rPr lang="en-US" sz="4200" dirty="0">
                <a:solidFill>
                  <a:schemeClr val="bg1"/>
                </a:solidFill>
              </a:rPr>
              <a:t>Epidemiology vs. Population Biology (Disease Dynamics)</a:t>
            </a:r>
          </a:p>
        </p:txBody>
      </p:sp>
    </p:spTree>
    <p:extLst>
      <p:ext uri="{BB962C8B-B14F-4D97-AF65-F5344CB8AC3E}">
        <p14:creationId xmlns:p14="http://schemas.microsoft.com/office/powerpoint/2010/main" val="7460617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1E0E75-53B4-B477-39AD-C6FD04FDBDA1}"/>
              </a:ext>
            </a:extLst>
          </p:cNvPr>
          <p:cNvSpPr>
            <a:spLocks noGrp="1"/>
          </p:cNvSpPr>
          <p:nvPr>
            <p:ph idx="1"/>
          </p:nvPr>
        </p:nvSpPr>
        <p:spPr>
          <a:xfrm>
            <a:off x="242598" y="1337355"/>
            <a:ext cx="5649685" cy="5512853"/>
          </a:xfrm>
        </p:spPr>
        <p:txBody>
          <a:bodyPr>
            <a:normAutofit lnSpcReduction="10000"/>
          </a:bodyPr>
          <a:lstStyle/>
          <a:p>
            <a:r>
              <a:rPr lang="en-US" dirty="0">
                <a:solidFill>
                  <a:schemeClr val="bg1"/>
                </a:solidFill>
              </a:rPr>
              <a:t>Epidemiology = “the study of </a:t>
            </a:r>
            <a:r>
              <a:rPr lang="en-US" b="1" dirty="0">
                <a:solidFill>
                  <a:schemeClr val="bg1"/>
                </a:solidFill>
              </a:rPr>
              <a:t>what </a:t>
            </a:r>
            <a:r>
              <a:rPr lang="en-US" dirty="0">
                <a:solidFill>
                  <a:schemeClr val="bg1"/>
                </a:solidFill>
              </a:rPr>
              <a:t>is on the people” </a:t>
            </a:r>
          </a:p>
          <a:p>
            <a:pPr lvl="1"/>
            <a:r>
              <a:rPr lang="en-US" dirty="0">
                <a:solidFill>
                  <a:schemeClr val="bg1"/>
                </a:solidFill>
              </a:rPr>
              <a:t>Coined by Spanish physician </a:t>
            </a:r>
            <a:r>
              <a:rPr lang="en-US" dirty="0" err="1">
                <a:solidFill>
                  <a:schemeClr val="bg1"/>
                </a:solidFill>
              </a:rPr>
              <a:t>Villalba</a:t>
            </a:r>
            <a:r>
              <a:rPr lang="en-US" dirty="0">
                <a:solidFill>
                  <a:schemeClr val="bg1"/>
                </a:solidFill>
              </a:rPr>
              <a:t> in 1802</a:t>
            </a:r>
          </a:p>
          <a:p>
            <a:r>
              <a:rPr lang="en-US" dirty="0">
                <a:solidFill>
                  <a:schemeClr val="bg1"/>
                </a:solidFill>
              </a:rPr>
              <a:t>Emphasis on the study and analysis of the </a:t>
            </a:r>
            <a:r>
              <a:rPr lang="en-US" b="1" dirty="0">
                <a:solidFill>
                  <a:schemeClr val="bg1"/>
                </a:solidFill>
              </a:rPr>
              <a:t>distribution and determinants </a:t>
            </a:r>
            <a:r>
              <a:rPr lang="en-US" dirty="0">
                <a:solidFill>
                  <a:schemeClr val="bg1"/>
                </a:solidFill>
              </a:rPr>
              <a:t>of health and disease (“risk factors”)</a:t>
            </a:r>
          </a:p>
          <a:p>
            <a:pPr lvl="1"/>
            <a:r>
              <a:rPr lang="en-US" dirty="0">
                <a:solidFill>
                  <a:schemeClr val="bg1"/>
                </a:solidFill>
              </a:rPr>
              <a:t>Including chronic diseases!</a:t>
            </a:r>
          </a:p>
          <a:p>
            <a:r>
              <a:rPr lang="en-US" dirty="0">
                <a:solidFill>
                  <a:schemeClr val="bg1"/>
                </a:solidFill>
              </a:rPr>
              <a:t>Often uses cross-sectional data to demonstrate associations of variables with outcome (disease)</a:t>
            </a:r>
          </a:p>
          <a:p>
            <a:r>
              <a:rPr lang="en-US" dirty="0">
                <a:solidFill>
                  <a:schemeClr val="bg1"/>
                </a:solidFill>
              </a:rPr>
              <a:t>More statistical (y=</a:t>
            </a:r>
            <a:r>
              <a:rPr lang="en-US" dirty="0" err="1">
                <a:solidFill>
                  <a:schemeClr val="bg1"/>
                </a:solidFill>
              </a:rPr>
              <a:t>mx+b</a:t>
            </a:r>
            <a:r>
              <a:rPr lang="en-US" dirty="0">
                <a:solidFill>
                  <a:schemeClr val="bg1"/>
                </a:solidFill>
              </a:rPr>
              <a:t>)</a:t>
            </a:r>
          </a:p>
          <a:p>
            <a:pPr lvl="1"/>
            <a:r>
              <a:rPr lang="en-US" b="1" dirty="0">
                <a:solidFill>
                  <a:schemeClr val="bg1"/>
                </a:solidFill>
              </a:rPr>
              <a:t>Pattern</a:t>
            </a:r>
          </a:p>
        </p:txBody>
      </p:sp>
      <p:sp>
        <p:nvSpPr>
          <p:cNvPr id="4" name="Rectangle 3">
            <a:extLst>
              <a:ext uri="{FF2B5EF4-FFF2-40B4-BE49-F238E27FC236}">
                <a16:creationId xmlns:a16="http://schemas.microsoft.com/office/drawing/2014/main" id="{46AD576D-4B26-4716-C71C-4F5B40AED403}"/>
              </a:ext>
            </a:extLst>
          </p:cNvPr>
          <p:cNvSpPr/>
          <p:nvPr/>
        </p:nvSpPr>
        <p:spPr>
          <a:xfrm>
            <a:off x="6058677" y="1438452"/>
            <a:ext cx="74645" cy="50323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154890D-2063-1E42-6722-80FF4DDB3AEF}"/>
              </a:ext>
            </a:extLst>
          </p:cNvPr>
          <p:cNvSpPr/>
          <p:nvPr/>
        </p:nvSpPr>
        <p:spPr>
          <a:xfrm flipH="1" flipV="1">
            <a:off x="838199" y="1073889"/>
            <a:ext cx="10719317" cy="644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93060D41-F969-55ED-B016-83CE503C6B10}"/>
              </a:ext>
            </a:extLst>
          </p:cNvPr>
          <p:cNvSpPr txBox="1">
            <a:spLocks/>
          </p:cNvSpPr>
          <p:nvPr/>
        </p:nvSpPr>
        <p:spPr>
          <a:xfrm>
            <a:off x="6542315" y="1337355"/>
            <a:ext cx="5649685" cy="529312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solidFill>
                  <a:schemeClr val="bg1"/>
                </a:solidFill>
              </a:rPr>
              <a:t>Population biology = the study of </a:t>
            </a:r>
            <a:r>
              <a:rPr lang="en-US" sz="3000" b="1" dirty="0">
                <a:solidFill>
                  <a:schemeClr val="bg1"/>
                </a:solidFill>
              </a:rPr>
              <a:t>how </a:t>
            </a:r>
            <a:r>
              <a:rPr lang="en-US" sz="3000" dirty="0">
                <a:solidFill>
                  <a:schemeClr val="bg1"/>
                </a:solidFill>
              </a:rPr>
              <a:t>a disease spreads</a:t>
            </a:r>
          </a:p>
          <a:p>
            <a:pPr lvl="1"/>
            <a:r>
              <a:rPr lang="en-US" dirty="0">
                <a:solidFill>
                  <a:schemeClr val="bg1"/>
                </a:solidFill>
              </a:rPr>
              <a:t>Emphasis on the </a:t>
            </a:r>
            <a:r>
              <a:rPr lang="en-US" b="1" dirty="0">
                <a:solidFill>
                  <a:schemeClr val="bg1"/>
                </a:solidFill>
              </a:rPr>
              <a:t>interactions</a:t>
            </a:r>
            <a:r>
              <a:rPr lang="en-US" dirty="0">
                <a:solidFill>
                  <a:schemeClr val="bg1"/>
                </a:solidFill>
              </a:rPr>
              <a:t> of organisms with each other and the environment…when interactions result in disease</a:t>
            </a:r>
          </a:p>
          <a:p>
            <a:r>
              <a:rPr lang="en-US" sz="3000" dirty="0">
                <a:solidFill>
                  <a:schemeClr val="bg1"/>
                </a:solidFill>
              </a:rPr>
              <a:t>Emphasis on understanding the </a:t>
            </a:r>
            <a:r>
              <a:rPr lang="en-US" sz="3000" b="1" dirty="0">
                <a:solidFill>
                  <a:schemeClr val="bg1"/>
                </a:solidFill>
              </a:rPr>
              <a:t>transmission dynamics</a:t>
            </a:r>
            <a:r>
              <a:rPr lang="en-US" sz="3000" dirty="0">
                <a:solidFill>
                  <a:schemeClr val="bg1"/>
                </a:solidFill>
              </a:rPr>
              <a:t> of infectious disease</a:t>
            </a:r>
          </a:p>
          <a:p>
            <a:r>
              <a:rPr lang="en-US" sz="3000" dirty="0">
                <a:solidFill>
                  <a:schemeClr val="bg1"/>
                </a:solidFill>
              </a:rPr>
              <a:t>Typically involves fitting </a:t>
            </a:r>
            <a:r>
              <a:rPr lang="en-US" sz="3000" b="1" dirty="0">
                <a:solidFill>
                  <a:schemeClr val="bg1"/>
                </a:solidFill>
              </a:rPr>
              <a:t>dynamical (population) models</a:t>
            </a:r>
            <a:r>
              <a:rPr lang="en-US" sz="3000" dirty="0">
                <a:solidFill>
                  <a:schemeClr val="bg1"/>
                </a:solidFill>
              </a:rPr>
              <a:t> to time series data</a:t>
            </a:r>
          </a:p>
          <a:p>
            <a:r>
              <a:rPr lang="en-US" sz="3000" dirty="0">
                <a:solidFill>
                  <a:schemeClr val="bg1"/>
                </a:solidFill>
              </a:rPr>
              <a:t>More mathematical (</a:t>
            </a:r>
            <a:r>
              <a:rPr lang="en-US" sz="3000" dirty="0" err="1">
                <a:solidFill>
                  <a:schemeClr val="bg1"/>
                </a:solidFill>
              </a:rPr>
              <a:t>dN</a:t>
            </a:r>
            <a:r>
              <a:rPr lang="en-US" sz="3000" dirty="0">
                <a:solidFill>
                  <a:schemeClr val="bg1"/>
                </a:solidFill>
              </a:rPr>
              <a:t>/dt)</a:t>
            </a:r>
          </a:p>
          <a:p>
            <a:pPr lvl="1"/>
            <a:r>
              <a:rPr lang="en-US" b="1" dirty="0">
                <a:solidFill>
                  <a:schemeClr val="bg1"/>
                </a:solidFill>
              </a:rPr>
              <a:t>Process</a:t>
            </a:r>
          </a:p>
        </p:txBody>
      </p:sp>
      <p:sp>
        <p:nvSpPr>
          <p:cNvPr id="7" name="Rectangle 6">
            <a:extLst>
              <a:ext uri="{FF2B5EF4-FFF2-40B4-BE49-F238E27FC236}">
                <a16:creationId xmlns:a16="http://schemas.microsoft.com/office/drawing/2014/main" id="{57511090-9A5F-AFBB-7DE0-89F7C0435E7A}"/>
              </a:ext>
            </a:extLst>
          </p:cNvPr>
          <p:cNvSpPr/>
          <p:nvPr/>
        </p:nvSpPr>
        <p:spPr>
          <a:xfrm>
            <a:off x="242597" y="4627984"/>
            <a:ext cx="5649685" cy="20024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D30B6FC-A938-59B4-D9F3-557AE0334E11}"/>
              </a:ext>
            </a:extLst>
          </p:cNvPr>
          <p:cNvSpPr/>
          <p:nvPr/>
        </p:nvSpPr>
        <p:spPr>
          <a:xfrm>
            <a:off x="6299717" y="4460033"/>
            <a:ext cx="5892283" cy="21411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714830-CA9C-7502-F79C-A545E64549F5}"/>
              </a:ext>
            </a:extLst>
          </p:cNvPr>
          <p:cNvSpPr>
            <a:spLocks noGrp="1"/>
          </p:cNvSpPr>
          <p:nvPr>
            <p:ph type="title"/>
          </p:nvPr>
        </p:nvSpPr>
        <p:spPr>
          <a:xfrm>
            <a:off x="-45277" y="27761"/>
            <a:ext cx="12282552" cy="1325563"/>
          </a:xfrm>
        </p:spPr>
        <p:txBody>
          <a:bodyPr>
            <a:normAutofit/>
          </a:bodyPr>
          <a:lstStyle/>
          <a:p>
            <a:pPr algn="ctr"/>
            <a:r>
              <a:rPr lang="en-US" sz="4200" dirty="0">
                <a:solidFill>
                  <a:schemeClr val="bg1"/>
                </a:solidFill>
              </a:rPr>
              <a:t>Epidemiology vs. Population Biology (Disease Dynamics)</a:t>
            </a:r>
          </a:p>
        </p:txBody>
      </p:sp>
    </p:spTree>
    <p:extLst>
      <p:ext uri="{BB962C8B-B14F-4D97-AF65-F5344CB8AC3E}">
        <p14:creationId xmlns:p14="http://schemas.microsoft.com/office/powerpoint/2010/main" val="3223641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88D3E-BD69-674F-E6FC-F79E2DDABF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107B67-EBBA-BF64-0818-6D21F06C2368}"/>
              </a:ext>
            </a:extLst>
          </p:cNvPr>
          <p:cNvSpPr>
            <a:spLocks noGrp="1"/>
          </p:cNvSpPr>
          <p:nvPr>
            <p:ph type="title"/>
          </p:nvPr>
        </p:nvSpPr>
        <p:spPr/>
        <p:txBody>
          <a:bodyPr/>
          <a:lstStyle/>
          <a:p>
            <a:r>
              <a:rPr lang="en-US" dirty="0">
                <a:solidFill>
                  <a:schemeClr val="bg1"/>
                </a:solidFill>
              </a:rPr>
              <a:t>Goals for this lecture</a:t>
            </a:r>
          </a:p>
        </p:txBody>
      </p:sp>
      <p:sp>
        <p:nvSpPr>
          <p:cNvPr id="3" name="Content Placeholder 2">
            <a:extLst>
              <a:ext uri="{FF2B5EF4-FFF2-40B4-BE49-F238E27FC236}">
                <a16:creationId xmlns:a16="http://schemas.microsoft.com/office/drawing/2014/main" id="{7D4211BA-4254-FAFE-5487-A86F086E2CDB}"/>
              </a:ext>
            </a:extLst>
          </p:cNvPr>
          <p:cNvSpPr>
            <a:spLocks noGrp="1"/>
          </p:cNvSpPr>
          <p:nvPr>
            <p:ph idx="1"/>
          </p:nvPr>
        </p:nvSpPr>
        <p:spPr>
          <a:xfrm>
            <a:off x="838200" y="1516135"/>
            <a:ext cx="10515600" cy="4351338"/>
          </a:xfrm>
        </p:spPr>
        <p:txBody>
          <a:bodyPr>
            <a:normAutofit/>
          </a:bodyPr>
          <a:lstStyle/>
          <a:p>
            <a:r>
              <a:rPr lang="en-US" sz="3200" dirty="0">
                <a:solidFill>
                  <a:schemeClr val="bg1"/>
                </a:solidFill>
              </a:rPr>
              <a:t>To explain what we’re doing here</a:t>
            </a:r>
          </a:p>
          <a:p>
            <a:r>
              <a:rPr lang="en-US" sz="3200" dirty="0">
                <a:solidFill>
                  <a:schemeClr val="bg1"/>
                </a:solidFill>
                <a:highlight>
                  <a:srgbClr val="FFFF00"/>
                </a:highlight>
              </a:rPr>
              <a:t>To introduce global health</a:t>
            </a:r>
          </a:p>
          <a:p>
            <a:r>
              <a:rPr lang="en-US" sz="3200" dirty="0">
                <a:solidFill>
                  <a:schemeClr val="bg1"/>
                </a:solidFill>
              </a:rPr>
              <a:t>To introduce infectious disease</a:t>
            </a:r>
          </a:p>
          <a:p>
            <a:r>
              <a:rPr lang="en-US" sz="3200" dirty="0">
                <a:solidFill>
                  <a:schemeClr val="bg1"/>
                </a:solidFill>
              </a:rPr>
              <a:t>To introduce methods for the study of infectious diseases</a:t>
            </a:r>
          </a:p>
          <a:p>
            <a:endParaRPr lang="en-US" sz="3200" dirty="0">
              <a:solidFill>
                <a:schemeClr val="bg1"/>
              </a:solidFill>
            </a:endParaRPr>
          </a:p>
        </p:txBody>
      </p:sp>
    </p:spTree>
    <p:extLst>
      <p:ext uri="{BB962C8B-B14F-4D97-AF65-F5344CB8AC3E}">
        <p14:creationId xmlns:p14="http://schemas.microsoft.com/office/powerpoint/2010/main" val="30694651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1E0E75-53B4-B477-39AD-C6FD04FDBDA1}"/>
              </a:ext>
            </a:extLst>
          </p:cNvPr>
          <p:cNvSpPr>
            <a:spLocks noGrp="1"/>
          </p:cNvSpPr>
          <p:nvPr>
            <p:ph idx="1"/>
          </p:nvPr>
        </p:nvSpPr>
        <p:spPr>
          <a:xfrm>
            <a:off x="242598" y="1337355"/>
            <a:ext cx="5649685" cy="5512853"/>
          </a:xfrm>
        </p:spPr>
        <p:txBody>
          <a:bodyPr>
            <a:normAutofit lnSpcReduction="10000"/>
          </a:bodyPr>
          <a:lstStyle/>
          <a:p>
            <a:r>
              <a:rPr lang="en-US" dirty="0">
                <a:solidFill>
                  <a:schemeClr val="bg1"/>
                </a:solidFill>
              </a:rPr>
              <a:t>Epidemiology = “the study of </a:t>
            </a:r>
            <a:r>
              <a:rPr lang="en-US" b="1" dirty="0">
                <a:solidFill>
                  <a:schemeClr val="bg1"/>
                </a:solidFill>
              </a:rPr>
              <a:t>what </a:t>
            </a:r>
            <a:r>
              <a:rPr lang="en-US" dirty="0">
                <a:solidFill>
                  <a:schemeClr val="bg1"/>
                </a:solidFill>
              </a:rPr>
              <a:t>is on the people” </a:t>
            </a:r>
          </a:p>
          <a:p>
            <a:pPr lvl="1"/>
            <a:r>
              <a:rPr lang="en-US" dirty="0">
                <a:solidFill>
                  <a:schemeClr val="bg1"/>
                </a:solidFill>
              </a:rPr>
              <a:t>Coined by Spanish physician </a:t>
            </a:r>
            <a:r>
              <a:rPr lang="en-US" dirty="0" err="1">
                <a:solidFill>
                  <a:schemeClr val="bg1"/>
                </a:solidFill>
              </a:rPr>
              <a:t>Villalba</a:t>
            </a:r>
            <a:r>
              <a:rPr lang="en-US" dirty="0">
                <a:solidFill>
                  <a:schemeClr val="bg1"/>
                </a:solidFill>
              </a:rPr>
              <a:t> in 1802</a:t>
            </a:r>
          </a:p>
          <a:p>
            <a:r>
              <a:rPr lang="en-US" dirty="0">
                <a:solidFill>
                  <a:schemeClr val="bg1"/>
                </a:solidFill>
              </a:rPr>
              <a:t>Emphasis on the study and analysis of the </a:t>
            </a:r>
            <a:r>
              <a:rPr lang="en-US" b="1" dirty="0">
                <a:solidFill>
                  <a:schemeClr val="bg1"/>
                </a:solidFill>
              </a:rPr>
              <a:t>distribution and determinants </a:t>
            </a:r>
            <a:r>
              <a:rPr lang="en-US" dirty="0">
                <a:solidFill>
                  <a:schemeClr val="bg1"/>
                </a:solidFill>
              </a:rPr>
              <a:t>of health and disease (“risk factors”)</a:t>
            </a:r>
          </a:p>
          <a:p>
            <a:pPr lvl="1"/>
            <a:r>
              <a:rPr lang="en-US" dirty="0">
                <a:solidFill>
                  <a:schemeClr val="bg1"/>
                </a:solidFill>
              </a:rPr>
              <a:t>Including chronic diseases!</a:t>
            </a:r>
          </a:p>
          <a:p>
            <a:r>
              <a:rPr lang="en-US" dirty="0">
                <a:solidFill>
                  <a:schemeClr val="bg1"/>
                </a:solidFill>
              </a:rPr>
              <a:t>Often uses </a:t>
            </a:r>
            <a:r>
              <a:rPr lang="en-US" b="1" dirty="0">
                <a:solidFill>
                  <a:schemeClr val="bg1"/>
                </a:solidFill>
              </a:rPr>
              <a:t>cross-sectional</a:t>
            </a:r>
            <a:r>
              <a:rPr lang="en-US" dirty="0">
                <a:solidFill>
                  <a:schemeClr val="bg1"/>
                </a:solidFill>
              </a:rPr>
              <a:t> data to demonstrate associations of variables with outcome (disease)</a:t>
            </a:r>
          </a:p>
          <a:p>
            <a:r>
              <a:rPr lang="en-US" dirty="0">
                <a:solidFill>
                  <a:schemeClr val="bg1"/>
                </a:solidFill>
              </a:rPr>
              <a:t>More statistical (y=</a:t>
            </a:r>
            <a:r>
              <a:rPr lang="en-US" dirty="0" err="1">
                <a:solidFill>
                  <a:schemeClr val="bg1"/>
                </a:solidFill>
              </a:rPr>
              <a:t>mx+b</a:t>
            </a:r>
            <a:r>
              <a:rPr lang="en-US" dirty="0">
                <a:solidFill>
                  <a:schemeClr val="bg1"/>
                </a:solidFill>
              </a:rPr>
              <a:t>)</a:t>
            </a:r>
          </a:p>
          <a:p>
            <a:pPr lvl="1"/>
            <a:r>
              <a:rPr lang="en-US" b="1" dirty="0">
                <a:solidFill>
                  <a:schemeClr val="bg1"/>
                </a:solidFill>
              </a:rPr>
              <a:t>Pattern</a:t>
            </a:r>
          </a:p>
        </p:txBody>
      </p:sp>
      <p:sp>
        <p:nvSpPr>
          <p:cNvPr id="4" name="Rectangle 3">
            <a:extLst>
              <a:ext uri="{FF2B5EF4-FFF2-40B4-BE49-F238E27FC236}">
                <a16:creationId xmlns:a16="http://schemas.microsoft.com/office/drawing/2014/main" id="{46AD576D-4B26-4716-C71C-4F5B40AED403}"/>
              </a:ext>
            </a:extLst>
          </p:cNvPr>
          <p:cNvSpPr/>
          <p:nvPr/>
        </p:nvSpPr>
        <p:spPr>
          <a:xfrm>
            <a:off x="6058677" y="1438452"/>
            <a:ext cx="74645" cy="50323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Rectangle 4">
            <a:extLst>
              <a:ext uri="{FF2B5EF4-FFF2-40B4-BE49-F238E27FC236}">
                <a16:creationId xmlns:a16="http://schemas.microsoft.com/office/drawing/2014/main" id="{5154890D-2063-1E42-6722-80FF4DDB3AEF}"/>
              </a:ext>
            </a:extLst>
          </p:cNvPr>
          <p:cNvSpPr/>
          <p:nvPr/>
        </p:nvSpPr>
        <p:spPr>
          <a:xfrm flipH="1" flipV="1">
            <a:off x="838199" y="1073889"/>
            <a:ext cx="10719317" cy="644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Content Placeholder 2">
            <a:extLst>
              <a:ext uri="{FF2B5EF4-FFF2-40B4-BE49-F238E27FC236}">
                <a16:creationId xmlns:a16="http://schemas.microsoft.com/office/drawing/2014/main" id="{93060D41-F969-55ED-B016-83CE503C6B10}"/>
              </a:ext>
            </a:extLst>
          </p:cNvPr>
          <p:cNvSpPr txBox="1">
            <a:spLocks/>
          </p:cNvSpPr>
          <p:nvPr/>
        </p:nvSpPr>
        <p:spPr>
          <a:xfrm>
            <a:off x="6542315" y="1337355"/>
            <a:ext cx="5649685" cy="529312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solidFill>
                  <a:schemeClr val="bg1"/>
                </a:solidFill>
              </a:rPr>
              <a:t>Population biology = the study of </a:t>
            </a:r>
            <a:r>
              <a:rPr lang="en-US" sz="3000" b="1" dirty="0">
                <a:solidFill>
                  <a:schemeClr val="bg1"/>
                </a:solidFill>
              </a:rPr>
              <a:t>how </a:t>
            </a:r>
            <a:r>
              <a:rPr lang="en-US" sz="3000" dirty="0">
                <a:solidFill>
                  <a:schemeClr val="bg1"/>
                </a:solidFill>
              </a:rPr>
              <a:t>a disease spreads</a:t>
            </a:r>
          </a:p>
          <a:p>
            <a:pPr lvl="1"/>
            <a:r>
              <a:rPr lang="en-US" dirty="0">
                <a:solidFill>
                  <a:schemeClr val="bg1"/>
                </a:solidFill>
              </a:rPr>
              <a:t>Emphasis on the </a:t>
            </a:r>
            <a:r>
              <a:rPr lang="en-US" b="1" dirty="0">
                <a:solidFill>
                  <a:schemeClr val="bg1"/>
                </a:solidFill>
              </a:rPr>
              <a:t>interactions</a:t>
            </a:r>
            <a:r>
              <a:rPr lang="en-US" dirty="0">
                <a:solidFill>
                  <a:schemeClr val="bg1"/>
                </a:solidFill>
              </a:rPr>
              <a:t> of organisms with each other and the environment…when interactions result in disease</a:t>
            </a:r>
          </a:p>
          <a:p>
            <a:r>
              <a:rPr lang="en-US" sz="3000" dirty="0">
                <a:solidFill>
                  <a:schemeClr val="bg1"/>
                </a:solidFill>
              </a:rPr>
              <a:t>Emphasis on understanding the </a:t>
            </a:r>
            <a:r>
              <a:rPr lang="en-US" sz="3000" b="1" dirty="0">
                <a:solidFill>
                  <a:schemeClr val="bg1"/>
                </a:solidFill>
              </a:rPr>
              <a:t>transmission dynamics</a:t>
            </a:r>
            <a:r>
              <a:rPr lang="en-US" sz="3000" dirty="0">
                <a:solidFill>
                  <a:schemeClr val="bg1"/>
                </a:solidFill>
              </a:rPr>
              <a:t> of infectious disease</a:t>
            </a:r>
          </a:p>
          <a:p>
            <a:r>
              <a:rPr lang="en-US" sz="3000" dirty="0">
                <a:solidFill>
                  <a:schemeClr val="bg1"/>
                </a:solidFill>
              </a:rPr>
              <a:t>Typically involves fitting dynamical (population) models to </a:t>
            </a:r>
            <a:r>
              <a:rPr lang="en-US" sz="3000" b="1" dirty="0">
                <a:solidFill>
                  <a:schemeClr val="bg1"/>
                </a:solidFill>
              </a:rPr>
              <a:t>time series </a:t>
            </a:r>
            <a:r>
              <a:rPr lang="en-US" sz="3000" dirty="0">
                <a:solidFill>
                  <a:schemeClr val="bg1"/>
                </a:solidFill>
              </a:rPr>
              <a:t>data</a:t>
            </a:r>
          </a:p>
          <a:p>
            <a:r>
              <a:rPr lang="en-US" sz="3000" dirty="0">
                <a:solidFill>
                  <a:schemeClr val="bg1"/>
                </a:solidFill>
              </a:rPr>
              <a:t>More mathematical (</a:t>
            </a:r>
            <a:r>
              <a:rPr lang="en-US" sz="3000" dirty="0" err="1">
                <a:solidFill>
                  <a:schemeClr val="bg1"/>
                </a:solidFill>
              </a:rPr>
              <a:t>dN</a:t>
            </a:r>
            <a:r>
              <a:rPr lang="en-US" sz="3000" dirty="0">
                <a:solidFill>
                  <a:schemeClr val="bg1"/>
                </a:solidFill>
              </a:rPr>
              <a:t>/dt)</a:t>
            </a:r>
          </a:p>
          <a:p>
            <a:pPr lvl="1"/>
            <a:r>
              <a:rPr lang="en-US" b="1" dirty="0">
                <a:solidFill>
                  <a:schemeClr val="bg1"/>
                </a:solidFill>
              </a:rPr>
              <a:t>Process</a:t>
            </a:r>
          </a:p>
        </p:txBody>
      </p:sp>
      <p:sp>
        <p:nvSpPr>
          <p:cNvPr id="7" name="Rectangle 6">
            <a:extLst>
              <a:ext uri="{FF2B5EF4-FFF2-40B4-BE49-F238E27FC236}">
                <a16:creationId xmlns:a16="http://schemas.microsoft.com/office/drawing/2014/main" id="{57511090-9A5F-AFBB-7DE0-89F7C0435E7A}"/>
              </a:ext>
            </a:extLst>
          </p:cNvPr>
          <p:cNvSpPr/>
          <p:nvPr/>
        </p:nvSpPr>
        <p:spPr>
          <a:xfrm>
            <a:off x="242597" y="5784110"/>
            <a:ext cx="5649685" cy="8463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Rectangle 7">
            <a:extLst>
              <a:ext uri="{FF2B5EF4-FFF2-40B4-BE49-F238E27FC236}">
                <a16:creationId xmlns:a16="http://schemas.microsoft.com/office/drawing/2014/main" id="{DD30B6FC-A938-59B4-D9F3-557AE0334E11}"/>
              </a:ext>
            </a:extLst>
          </p:cNvPr>
          <p:cNvSpPr/>
          <p:nvPr/>
        </p:nvSpPr>
        <p:spPr>
          <a:xfrm>
            <a:off x="6299717" y="5520645"/>
            <a:ext cx="5892283" cy="10805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A48F8015-B9B0-F996-7226-E74F93908DDC}"/>
              </a:ext>
            </a:extLst>
          </p:cNvPr>
          <p:cNvSpPr>
            <a:spLocks noGrp="1"/>
          </p:cNvSpPr>
          <p:nvPr>
            <p:ph type="title"/>
          </p:nvPr>
        </p:nvSpPr>
        <p:spPr>
          <a:xfrm>
            <a:off x="-45277" y="27761"/>
            <a:ext cx="12282552" cy="1325563"/>
          </a:xfrm>
        </p:spPr>
        <p:txBody>
          <a:bodyPr>
            <a:normAutofit/>
          </a:bodyPr>
          <a:lstStyle/>
          <a:p>
            <a:pPr algn="ctr"/>
            <a:r>
              <a:rPr lang="en-US" sz="4200" dirty="0">
                <a:solidFill>
                  <a:schemeClr val="bg1"/>
                </a:solidFill>
              </a:rPr>
              <a:t>Epidemiology vs. Population Biology (Disease Dynamics)</a:t>
            </a:r>
          </a:p>
        </p:txBody>
      </p:sp>
    </p:spTree>
    <p:extLst>
      <p:ext uri="{BB962C8B-B14F-4D97-AF65-F5344CB8AC3E}">
        <p14:creationId xmlns:p14="http://schemas.microsoft.com/office/powerpoint/2010/main" val="20068749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1E0E75-53B4-B477-39AD-C6FD04FDBDA1}"/>
              </a:ext>
            </a:extLst>
          </p:cNvPr>
          <p:cNvSpPr>
            <a:spLocks noGrp="1"/>
          </p:cNvSpPr>
          <p:nvPr>
            <p:ph idx="1"/>
          </p:nvPr>
        </p:nvSpPr>
        <p:spPr>
          <a:xfrm>
            <a:off x="242598" y="1337355"/>
            <a:ext cx="5649685" cy="5512853"/>
          </a:xfrm>
          <a:ln>
            <a:noFill/>
          </a:ln>
        </p:spPr>
        <p:txBody>
          <a:bodyPr>
            <a:normAutofit lnSpcReduction="10000"/>
          </a:bodyPr>
          <a:lstStyle/>
          <a:p>
            <a:r>
              <a:rPr lang="en-US" dirty="0">
                <a:solidFill>
                  <a:schemeClr val="bg1"/>
                </a:solidFill>
              </a:rPr>
              <a:t>Epidemiology = “the study of </a:t>
            </a:r>
            <a:r>
              <a:rPr lang="en-US" b="1" dirty="0">
                <a:solidFill>
                  <a:schemeClr val="bg1"/>
                </a:solidFill>
              </a:rPr>
              <a:t>what </a:t>
            </a:r>
            <a:r>
              <a:rPr lang="en-US" dirty="0">
                <a:solidFill>
                  <a:schemeClr val="bg1"/>
                </a:solidFill>
              </a:rPr>
              <a:t>is on the people” </a:t>
            </a:r>
          </a:p>
          <a:p>
            <a:pPr lvl="1"/>
            <a:r>
              <a:rPr lang="en-US" dirty="0">
                <a:solidFill>
                  <a:schemeClr val="bg1"/>
                </a:solidFill>
              </a:rPr>
              <a:t>Coined by Spanish physician </a:t>
            </a:r>
            <a:r>
              <a:rPr lang="en-US" dirty="0" err="1">
                <a:solidFill>
                  <a:schemeClr val="bg1"/>
                </a:solidFill>
              </a:rPr>
              <a:t>Villalba</a:t>
            </a:r>
            <a:r>
              <a:rPr lang="en-US" dirty="0">
                <a:solidFill>
                  <a:schemeClr val="bg1"/>
                </a:solidFill>
              </a:rPr>
              <a:t> in 1802</a:t>
            </a:r>
          </a:p>
          <a:p>
            <a:r>
              <a:rPr lang="en-US" dirty="0">
                <a:solidFill>
                  <a:schemeClr val="bg1"/>
                </a:solidFill>
              </a:rPr>
              <a:t>Emphasis on the study and analysis of the </a:t>
            </a:r>
            <a:r>
              <a:rPr lang="en-US" b="1" dirty="0">
                <a:solidFill>
                  <a:schemeClr val="bg1"/>
                </a:solidFill>
              </a:rPr>
              <a:t>distribution and determinants </a:t>
            </a:r>
            <a:r>
              <a:rPr lang="en-US" dirty="0">
                <a:solidFill>
                  <a:schemeClr val="bg1"/>
                </a:solidFill>
              </a:rPr>
              <a:t>of health and disease (“risk factors”)</a:t>
            </a:r>
          </a:p>
          <a:p>
            <a:pPr lvl="1"/>
            <a:r>
              <a:rPr lang="en-US" dirty="0">
                <a:solidFill>
                  <a:schemeClr val="bg1"/>
                </a:solidFill>
              </a:rPr>
              <a:t>Including chronic diseases!</a:t>
            </a:r>
          </a:p>
          <a:p>
            <a:r>
              <a:rPr lang="en-US" dirty="0">
                <a:solidFill>
                  <a:schemeClr val="bg1"/>
                </a:solidFill>
              </a:rPr>
              <a:t>Often uses </a:t>
            </a:r>
            <a:r>
              <a:rPr lang="en-US" b="1" dirty="0">
                <a:solidFill>
                  <a:schemeClr val="bg1"/>
                </a:solidFill>
              </a:rPr>
              <a:t>cross-sectional</a:t>
            </a:r>
            <a:r>
              <a:rPr lang="en-US" dirty="0">
                <a:solidFill>
                  <a:schemeClr val="bg1"/>
                </a:solidFill>
              </a:rPr>
              <a:t> data to demonstrate associations of variables with outcome (disease)</a:t>
            </a:r>
          </a:p>
          <a:p>
            <a:r>
              <a:rPr lang="en-US" dirty="0">
                <a:solidFill>
                  <a:schemeClr val="bg1"/>
                </a:solidFill>
              </a:rPr>
              <a:t>More statistical (y=</a:t>
            </a:r>
            <a:r>
              <a:rPr lang="en-US" dirty="0" err="1">
                <a:solidFill>
                  <a:schemeClr val="bg1"/>
                </a:solidFill>
              </a:rPr>
              <a:t>mx+b</a:t>
            </a:r>
            <a:r>
              <a:rPr lang="en-US" dirty="0">
                <a:solidFill>
                  <a:schemeClr val="bg1"/>
                </a:solidFill>
              </a:rPr>
              <a:t>)</a:t>
            </a:r>
          </a:p>
          <a:p>
            <a:pPr lvl="1"/>
            <a:r>
              <a:rPr lang="en-US" b="1" dirty="0">
                <a:solidFill>
                  <a:schemeClr val="bg1"/>
                </a:solidFill>
              </a:rPr>
              <a:t>Pattern</a:t>
            </a:r>
          </a:p>
        </p:txBody>
      </p:sp>
      <p:sp>
        <p:nvSpPr>
          <p:cNvPr id="4" name="Rectangle 3">
            <a:extLst>
              <a:ext uri="{FF2B5EF4-FFF2-40B4-BE49-F238E27FC236}">
                <a16:creationId xmlns:a16="http://schemas.microsoft.com/office/drawing/2014/main" id="{46AD576D-4B26-4716-C71C-4F5B40AED403}"/>
              </a:ext>
            </a:extLst>
          </p:cNvPr>
          <p:cNvSpPr/>
          <p:nvPr/>
        </p:nvSpPr>
        <p:spPr>
          <a:xfrm>
            <a:off x="6058677" y="1438452"/>
            <a:ext cx="74645" cy="503237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Rectangle 4">
            <a:extLst>
              <a:ext uri="{FF2B5EF4-FFF2-40B4-BE49-F238E27FC236}">
                <a16:creationId xmlns:a16="http://schemas.microsoft.com/office/drawing/2014/main" id="{5154890D-2063-1E42-6722-80FF4DDB3AEF}"/>
              </a:ext>
            </a:extLst>
          </p:cNvPr>
          <p:cNvSpPr/>
          <p:nvPr/>
        </p:nvSpPr>
        <p:spPr>
          <a:xfrm flipH="1" flipV="1">
            <a:off x="838199" y="1073889"/>
            <a:ext cx="10719317" cy="6444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Content Placeholder 2">
            <a:extLst>
              <a:ext uri="{FF2B5EF4-FFF2-40B4-BE49-F238E27FC236}">
                <a16:creationId xmlns:a16="http://schemas.microsoft.com/office/drawing/2014/main" id="{93060D41-F969-55ED-B016-83CE503C6B10}"/>
              </a:ext>
            </a:extLst>
          </p:cNvPr>
          <p:cNvSpPr txBox="1">
            <a:spLocks/>
          </p:cNvSpPr>
          <p:nvPr/>
        </p:nvSpPr>
        <p:spPr>
          <a:xfrm>
            <a:off x="6542315" y="1337355"/>
            <a:ext cx="5649685" cy="5293124"/>
          </a:xfrm>
          <a:prstGeom prst="rect">
            <a:avLst/>
          </a:prstGeom>
          <a:ln>
            <a:noFill/>
          </a:ln>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solidFill>
                  <a:schemeClr val="bg1"/>
                </a:solidFill>
              </a:rPr>
              <a:t>Population biology = the study of </a:t>
            </a:r>
            <a:r>
              <a:rPr lang="en-US" sz="3000" b="1" dirty="0">
                <a:solidFill>
                  <a:schemeClr val="bg1"/>
                </a:solidFill>
              </a:rPr>
              <a:t>how </a:t>
            </a:r>
            <a:r>
              <a:rPr lang="en-US" sz="3000" dirty="0">
                <a:solidFill>
                  <a:schemeClr val="bg1"/>
                </a:solidFill>
              </a:rPr>
              <a:t>a disease spreads</a:t>
            </a:r>
          </a:p>
          <a:p>
            <a:pPr lvl="1"/>
            <a:r>
              <a:rPr lang="en-US" dirty="0">
                <a:solidFill>
                  <a:schemeClr val="bg1"/>
                </a:solidFill>
              </a:rPr>
              <a:t>Emphasis on the </a:t>
            </a:r>
            <a:r>
              <a:rPr lang="en-US" b="1" dirty="0">
                <a:solidFill>
                  <a:schemeClr val="bg1"/>
                </a:solidFill>
              </a:rPr>
              <a:t>interactions</a:t>
            </a:r>
            <a:r>
              <a:rPr lang="en-US" dirty="0">
                <a:solidFill>
                  <a:schemeClr val="bg1"/>
                </a:solidFill>
              </a:rPr>
              <a:t> of organisms with each other and the environment…when interactions result in disease</a:t>
            </a:r>
          </a:p>
          <a:p>
            <a:r>
              <a:rPr lang="en-US" sz="3000" dirty="0">
                <a:solidFill>
                  <a:schemeClr val="bg1"/>
                </a:solidFill>
              </a:rPr>
              <a:t>Emphasis on understanding the </a:t>
            </a:r>
            <a:r>
              <a:rPr lang="en-US" sz="3000" b="1" dirty="0">
                <a:solidFill>
                  <a:schemeClr val="bg1"/>
                </a:solidFill>
              </a:rPr>
              <a:t>transmission dynamics</a:t>
            </a:r>
            <a:r>
              <a:rPr lang="en-US" sz="3000" dirty="0">
                <a:solidFill>
                  <a:schemeClr val="bg1"/>
                </a:solidFill>
              </a:rPr>
              <a:t> of infectious disease</a:t>
            </a:r>
          </a:p>
          <a:p>
            <a:r>
              <a:rPr lang="en-US" sz="3000" dirty="0">
                <a:solidFill>
                  <a:schemeClr val="bg1"/>
                </a:solidFill>
              </a:rPr>
              <a:t>Typically involves fitting dynamical (population) models to </a:t>
            </a:r>
            <a:r>
              <a:rPr lang="en-US" sz="3000" b="1" dirty="0">
                <a:solidFill>
                  <a:schemeClr val="bg1"/>
                </a:solidFill>
              </a:rPr>
              <a:t>time series </a:t>
            </a:r>
            <a:r>
              <a:rPr lang="en-US" sz="3000" dirty="0">
                <a:solidFill>
                  <a:schemeClr val="bg1"/>
                </a:solidFill>
              </a:rPr>
              <a:t>data</a:t>
            </a:r>
          </a:p>
          <a:p>
            <a:r>
              <a:rPr lang="en-US" sz="3000" dirty="0">
                <a:solidFill>
                  <a:schemeClr val="bg1"/>
                </a:solidFill>
              </a:rPr>
              <a:t>More mathematical (</a:t>
            </a:r>
            <a:r>
              <a:rPr lang="en-US" sz="3000" dirty="0" err="1">
                <a:solidFill>
                  <a:schemeClr val="bg1"/>
                </a:solidFill>
              </a:rPr>
              <a:t>dN</a:t>
            </a:r>
            <a:r>
              <a:rPr lang="en-US" sz="3000" dirty="0">
                <a:solidFill>
                  <a:schemeClr val="bg1"/>
                </a:solidFill>
              </a:rPr>
              <a:t>/dt)</a:t>
            </a:r>
          </a:p>
          <a:p>
            <a:pPr lvl="1"/>
            <a:r>
              <a:rPr lang="en-US" b="1" dirty="0">
                <a:solidFill>
                  <a:schemeClr val="bg1"/>
                </a:solidFill>
              </a:rPr>
              <a:t>Process</a:t>
            </a:r>
          </a:p>
        </p:txBody>
      </p:sp>
      <p:sp>
        <p:nvSpPr>
          <p:cNvPr id="2" name="Title 1">
            <a:extLst>
              <a:ext uri="{FF2B5EF4-FFF2-40B4-BE49-F238E27FC236}">
                <a16:creationId xmlns:a16="http://schemas.microsoft.com/office/drawing/2014/main" id="{506F1B1C-84CF-0A4B-A658-80470CBFBD18}"/>
              </a:ext>
            </a:extLst>
          </p:cNvPr>
          <p:cNvSpPr>
            <a:spLocks noGrp="1"/>
          </p:cNvSpPr>
          <p:nvPr>
            <p:ph type="title"/>
          </p:nvPr>
        </p:nvSpPr>
        <p:spPr>
          <a:xfrm>
            <a:off x="-45277" y="27761"/>
            <a:ext cx="12282552" cy="1325563"/>
          </a:xfrm>
        </p:spPr>
        <p:txBody>
          <a:bodyPr>
            <a:normAutofit/>
          </a:bodyPr>
          <a:lstStyle/>
          <a:p>
            <a:pPr algn="ctr"/>
            <a:r>
              <a:rPr lang="en-US" sz="4200" dirty="0">
                <a:solidFill>
                  <a:schemeClr val="bg1"/>
                </a:solidFill>
              </a:rPr>
              <a:t>Epidemiology vs. Population Biology (Disease Dynamics)</a:t>
            </a:r>
          </a:p>
        </p:txBody>
      </p:sp>
    </p:spTree>
    <p:extLst>
      <p:ext uri="{BB962C8B-B14F-4D97-AF65-F5344CB8AC3E}">
        <p14:creationId xmlns:p14="http://schemas.microsoft.com/office/powerpoint/2010/main" val="32280277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3C6517F-2993-4A42-966D-956F12338640}"/>
              </a:ext>
            </a:extLst>
          </p:cNvPr>
          <p:cNvSpPr>
            <a:spLocks noGrp="1"/>
          </p:cNvSpPr>
          <p:nvPr>
            <p:ph idx="1"/>
          </p:nvPr>
        </p:nvSpPr>
        <p:spPr/>
        <p:txBody>
          <a:bodyPr/>
          <a:lstStyle/>
          <a:p>
            <a:r>
              <a:rPr lang="en-US" dirty="0">
                <a:solidFill>
                  <a:schemeClr val="bg1"/>
                </a:solidFill>
              </a:rPr>
              <a:t>R0, </a:t>
            </a:r>
            <a:r>
              <a:rPr lang="en-US" dirty="0" err="1">
                <a:solidFill>
                  <a:schemeClr val="bg1"/>
                </a:solidFill>
              </a:rPr>
              <a:t>Reff</a:t>
            </a:r>
            <a:r>
              <a:rPr lang="en-US" dirty="0">
                <a:solidFill>
                  <a:schemeClr val="bg1"/>
                </a:solidFill>
              </a:rPr>
              <a:t>, force of infection, herd immunity, critical vaccination threshold</a:t>
            </a:r>
          </a:p>
          <a:p>
            <a:r>
              <a:rPr lang="en-US" dirty="0">
                <a:solidFill>
                  <a:schemeClr val="bg1"/>
                </a:solidFill>
              </a:rPr>
              <a:t>Review dynamical fever</a:t>
            </a:r>
          </a:p>
        </p:txBody>
      </p:sp>
      <p:sp>
        <p:nvSpPr>
          <p:cNvPr id="6" name="Title 5">
            <a:extLst>
              <a:ext uri="{FF2B5EF4-FFF2-40B4-BE49-F238E27FC236}">
                <a16:creationId xmlns:a16="http://schemas.microsoft.com/office/drawing/2014/main" id="{2F314E7B-1C9B-A941-B01F-ABE55D724BB7}"/>
              </a:ext>
            </a:extLst>
          </p:cNvPr>
          <p:cNvSpPr>
            <a:spLocks noGrp="1"/>
          </p:cNvSpPr>
          <p:nvPr>
            <p:ph type="title"/>
          </p:nvPr>
        </p:nvSpPr>
        <p:spPr/>
        <p:txBody>
          <a:bodyPr/>
          <a:lstStyle/>
          <a:p>
            <a:r>
              <a:rPr lang="en-US" dirty="0">
                <a:solidFill>
                  <a:schemeClr val="bg1"/>
                </a:solidFill>
              </a:rPr>
              <a:t>Some important epidemiological terminology</a:t>
            </a:r>
          </a:p>
        </p:txBody>
      </p:sp>
    </p:spTree>
    <p:extLst>
      <p:ext uri="{BB962C8B-B14F-4D97-AF65-F5344CB8AC3E}">
        <p14:creationId xmlns:p14="http://schemas.microsoft.com/office/powerpoint/2010/main" val="35058099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DD17A7D7-B0DE-3454-F562-7BC623020A41}"/>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6" name="Rectangle 5">
                <a:extLst>
                  <a:ext uri="{FF2B5EF4-FFF2-40B4-BE49-F238E27FC236}">
                    <a16:creationId xmlns:a16="http://schemas.microsoft.com/office/drawing/2014/main" id="{DD17A7D7-B0DE-3454-F562-7BC623020A41}"/>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3"/>
                <a:stretch>
                  <a:fillRect/>
                </a:stretch>
              </a:blipFill>
              <a:ln>
                <a:no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3909B684-9BA6-8C22-E7B7-8F633A4F18D0}"/>
              </a:ext>
            </a:extLst>
          </p:cNvPr>
          <p:cNvSpPr>
            <a:spLocks noGrp="1"/>
          </p:cNvSpPr>
          <p:nvPr>
            <p:ph idx="1"/>
          </p:nvPr>
        </p:nvSpPr>
        <p:spPr>
          <a:xfrm>
            <a:off x="1647479" y="1224953"/>
            <a:ext cx="9020522" cy="2425594"/>
          </a:xfrm>
        </p:spPr>
        <p:txBody>
          <a:bodyPr>
            <a:normAutofit/>
          </a:bodyPr>
          <a:lstStyle/>
          <a:p>
            <a:r>
              <a:rPr lang="en-US" dirty="0">
                <a:solidFill>
                  <a:schemeClr val="bg1"/>
                </a:solidFill>
              </a:rPr>
              <a:t>The </a:t>
            </a:r>
            <a:r>
              <a:rPr lang="en-US" b="1" dirty="0">
                <a:solidFill>
                  <a:srgbClr val="C00000"/>
                </a:solidFill>
              </a:rPr>
              <a:t>basic reproduction number</a:t>
            </a:r>
            <a:r>
              <a:rPr lang="en-US" b="1" dirty="0">
                <a:solidFill>
                  <a:schemeClr val="bg1"/>
                </a:solidFill>
              </a:rPr>
              <a:t> </a:t>
            </a:r>
            <a:r>
              <a:rPr lang="en-US" dirty="0">
                <a:solidFill>
                  <a:schemeClr val="bg1"/>
                </a:solidFill>
              </a:rPr>
              <a:t>for a pathogen</a:t>
            </a:r>
          </a:p>
          <a:p>
            <a:endParaRPr lang="en-US" dirty="0">
              <a:solidFill>
                <a:schemeClr val="bg1"/>
              </a:solidFill>
            </a:endParaRPr>
          </a:p>
        </p:txBody>
      </p:sp>
    </p:spTree>
    <p:extLst>
      <p:ext uri="{BB962C8B-B14F-4D97-AF65-F5344CB8AC3E}">
        <p14:creationId xmlns:p14="http://schemas.microsoft.com/office/powerpoint/2010/main" val="25953587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65D368D-16AB-3DBF-97DD-6608B99BFB20}"/>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2" name="Rectangle 1">
                <a:extLst>
                  <a:ext uri="{FF2B5EF4-FFF2-40B4-BE49-F238E27FC236}">
                    <a16:creationId xmlns:a16="http://schemas.microsoft.com/office/drawing/2014/main" id="{265D368D-16AB-3DBF-97DD-6608B99BFB20}"/>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3"/>
                <a:stretch>
                  <a:fillRect/>
                </a:stretch>
              </a:blipFill>
              <a:ln>
                <a:noFill/>
              </a:ln>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D6287148-8397-B1E7-A728-44F427E766E8}"/>
              </a:ext>
            </a:extLst>
          </p:cNvPr>
          <p:cNvSpPr txBox="1">
            <a:spLocks/>
          </p:cNvSpPr>
          <p:nvPr/>
        </p:nvSpPr>
        <p:spPr>
          <a:xfrm>
            <a:off x="1647479" y="1224953"/>
            <a:ext cx="9020522" cy="2425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The </a:t>
            </a:r>
            <a:r>
              <a:rPr lang="en-US" b="1" dirty="0">
                <a:solidFill>
                  <a:srgbClr val="C00000"/>
                </a:solidFill>
              </a:rPr>
              <a:t>basic reproduction number</a:t>
            </a:r>
            <a:r>
              <a:rPr lang="en-US" b="1" dirty="0">
                <a:solidFill>
                  <a:schemeClr val="bg1"/>
                </a:solidFill>
              </a:rPr>
              <a:t> </a:t>
            </a:r>
            <a:r>
              <a:rPr lang="en-US" dirty="0">
                <a:solidFill>
                  <a:schemeClr val="bg1"/>
                </a:solidFill>
              </a:rPr>
              <a:t>for a pathogen</a:t>
            </a:r>
          </a:p>
          <a:p>
            <a:r>
              <a:rPr lang="en-US" dirty="0">
                <a:solidFill>
                  <a:schemeClr val="bg1"/>
                </a:solidFill>
              </a:rPr>
              <a:t>Defined as: the number of new cases caused by one infectious case in a </a:t>
            </a:r>
            <a:r>
              <a:rPr lang="en-US" b="1" dirty="0">
                <a:solidFill>
                  <a:schemeClr val="accent6">
                    <a:lumMod val="75000"/>
                  </a:schemeClr>
                </a:solidFill>
              </a:rPr>
              <a:t>completely susceptible</a:t>
            </a:r>
            <a:r>
              <a:rPr lang="en-US" b="1" dirty="0">
                <a:solidFill>
                  <a:schemeClr val="bg1"/>
                </a:solidFill>
              </a:rPr>
              <a:t> </a:t>
            </a:r>
            <a:r>
              <a:rPr lang="en-US" dirty="0">
                <a:solidFill>
                  <a:schemeClr val="bg1"/>
                </a:solidFill>
              </a:rPr>
              <a:t>population</a:t>
            </a:r>
          </a:p>
          <a:p>
            <a:endParaRPr lang="en-US" dirty="0">
              <a:solidFill>
                <a:schemeClr val="bg1"/>
              </a:solidFill>
            </a:endParaRPr>
          </a:p>
        </p:txBody>
      </p:sp>
    </p:spTree>
    <p:extLst>
      <p:ext uri="{BB962C8B-B14F-4D97-AF65-F5344CB8AC3E}">
        <p14:creationId xmlns:p14="http://schemas.microsoft.com/office/powerpoint/2010/main" val="5613658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2"/>
          <p:cNvSpPr>
            <a:spLocks noChangeArrowheads="1"/>
          </p:cNvSpPr>
          <p:nvPr/>
        </p:nvSpPr>
        <p:spPr bwMode="auto">
          <a:xfrm>
            <a:off x="5767552" y="44683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6" name="Oval 3"/>
          <p:cNvSpPr>
            <a:spLocks noChangeArrowheads="1"/>
          </p:cNvSpPr>
          <p:nvPr/>
        </p:nvSpPr>
        <p:spPr bwMode="auto">
          <a:xfrm>
            <a:off x="4091152" y="4011158"/>
            <a:ext cx="304800" cy="381000"/>
          </a:xfrm>
          <a:prstGeom prst="ellipse">
            <a:avLst/>
          </a:prstGeom>
          <a:solidFill>
            <a:srgbClr val="FFFFFF"/>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7" name="Oval 4"/>
          <p:cNvSpPr>
            <a:spLocks noChangeArrowheads="1"/>
          </p:cNvSpPr>
          <p:nvPr/>
        </p:nvSpPr>
        <p:spPr bwMode="auto">
          <a:xfrm>
            <a:off x="5005552" y="52303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8" name="Oval 5"/>
          <p:cNvSpPr>
            <a:spLocks noChangeArrowheads="1"/>
          </p:cNvSpPr>
          <p:nvPr/>
        </p:nvSpPr>
        <p:spPr bwMode="auto">
          <a:xfrm>
            <a:off x="7215352" y="5458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9" name="Oval 6"/>
          <p:cNvSpPr>
            <a:spLocks noChangeArrowheads="1"/>
          </p:cNvSpPr>
          <p:nvPr/>
        </p:nvSpPr>
        <p:spPr bwMode="auto">
          <a:xfrm>
            <a:off x="9729952" y="4239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0" name="Oval 9"/>
          <p:cNvSpPr>
            <a:spLocks noChangeArrowheads="1"/>
          </p:cNvSpPr>
          <p:nvPr/>
        </p:nvSpPr>
        <p:spPr bwMode="auto">
          <a:xfrm>
            <a:off x="4091152" y="40111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1" name="Oval 10"/>
          <p:cNvSpPr>
            <a:spLocks noChangeArrowheads="1"/>
          </p:cNvSpPr>
          <p:nvPr/>
        </p:nvSpPr>
        <p:spPr bwMode="auto">
          <a:xfrm>
            <a:off x="7215352" y="5458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2" name="Oval 11"/>
          <p:cNvSpPr>
            <a:spLocks noChangeArrowheads="1"/>
          </p:cNvSpPr>
          <p:nvPr/>
        </p:nvSpPr>
        <p:spPr bwMode="auto">
          <a:xfrm>
            <a:off x="5005552" y="52303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3" name="Oval 12"/>
          <p:cNvSpPr>
            <a:spLocks noChangeArrowheads="1"/>
          </p:cNvSpPr>
          <p:nvPr/>
        </p:nvSpPr>
        <p:spPr bwMode="auto">
          <a:xfrm>
            <a:off x="9729952" y="4239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4" name="Oval 13"/>
          <p:cNvSpPr>
            <a:spLocks noChangeArrowheads="1"/>
          </p:cNvSpPr>
          <p:nvPr/>
        </p:nvSpPr>
        <p:spPr bwMode="auto">
          <a:xfrm>
            <a:off x="5767552" y="44683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5" name="Oval 14"/>
          <p:cNvSpPr>
            <a:spLocks noChangeArrowheads="1"/>
          </p:cNvSpPr>
          <p:nvPr/>
        </p:nvSpPr>
        <p:spPr bwMode="auto">
          <a:xfrm>
            <a:off x="4929352" y="3934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6" name="Oval 15"/>
          <p:cNvSpPr>
            <a:spLocks noChangeArrowheads="1"/>
          </p:cNvSpPr>
          <p:nvPr/>
        </p:nvSpPr>
        <p:spPr bwMode="auto">
          <a:xfrm>
            <a:off x="5767552" y="51541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7" name="Oval 16"/>
          <p:cNvSpPr>
            <a:spLocks noChangeArrowheads="1"/>
          </p:cNvSpPr>
          <p:nvPr/>
        </p:nvSpPr>
        <p:spPr bwMode="auto">
          <a:xfrm>
            <a:off x="5538952" y="3934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8" name="Oval 17"/>
          <p:cNvSpPr>
            <a:spLocks noChangeArrowheads="1"/>
          </p:cNvSpPr>
          <p:nvPr/>
        </p:nvSpPr>
        <p:spPr bwMode="auto">
          <a:xfrm>
            <a:off x="4243552" y="51541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9" name="Oval 18"/>
          <p:cNvSpPr>
            <a:spLocks noChangeArrowheads="1"/>
          </p:cNvSpPr>
          <p:nvPr/>
        </p:nvSpPr>
        <p:spPr bwMode="auto">
          <a:xfrm>
            <a:off x="8205952" y="41635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0" name="Oval 19"/>
          <p:cNvSpPr>
            <a:spLocks noChangeArrowheads="1"/>
          </p:cNvSpPr>
          <p:nvPr/>
        </p:nvSpPr>
        <p:spPr bwMode="auto">
          <a:xfrm>
            <a:off x="2490952" y="4620758"/>
            <a:ext cx="304800" cy="381000"/>
          </a:xfrm>
          <a:prstGeom prst="ellipse">
            <a:avLst/>
          </a:prstGeom>
          <a:solidFill>
            <a:srgbClr val="FF0000"/>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1" name="Oval 20"/>
          <p:cNvSpPr>
            <a:spLocks noChangeArrowheads="1"/>
          </p:cNvSpPr>
          <p:nvPr/>
        </p:nvSpPr>
        <p:spPr bwMode="auto">
          <a:xfrm>
            <a:off x="6529552" y="4696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2" name="Oval 21"/>
          <p:cNvSpPr>
            <a:spLocks noChangeArrowheads="1"/>
          </p:cNvSpPr>
          <p:nvPr/>
        </p:nvSpPr>
        <p:spPr bwMode="auto">
          <a:xfrm>
            <a:off x="6377152" y="3858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3" name="Oval 22"/>
          <p:cNvSpPr>
            <a:spLocks noChangeArrowheads="1"/>
          </p:cNvSpPr>
          <p:nvPr/>
        </p:nvSpPr>
        <p:spPr bwMode="auto">
          <a:xfrm>
            <a:off x="7062952" y="41635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4" name="Oval 23"/>
          <p:cNvSpPr>
            <a:spLocks noChangeArrowheads="1"/>
          </p:cNvSpPr>
          <p:nvPr/>
        </p:nvSpPr>
        <p:spPr bwMode="auto">
          <a:xfrm>
            <a:off x="9044152" y="56875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5" name="Oval 24"/>
          <p:cNvSpPr>
            <a:spLocks noChangeArrowheads="1"/>
          </p:cNvSpPr>
          <p:nvPr/>
        </p:nvSpPr>
        <p:spPr bwMode="auto">
          <a:xfrm>
            <a:off x="9044152" y="41635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6" name="Oval 25"/>
          <p:cNvSpPr>
            <a:spLocks noChangeArrowheads="1"/>
          </p:cNvSpPr>
          <p:nvPr/>
        </p:nvSpPr>
        <p:spPr bwMode="auto">
          <a:xfrm>
            <a:off x="9577552" y="5001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7" name="Oval 26"/>
          <p:cNvSpPr>
            <a:spLocks noChangeArrowheads="1"/>
          </p:cNvSpPr>
          <p:nvPr/>
        </p:nvSpPr>
        <p:spPr bwMode="auto">
          <a:xfrm>
            <a:off x="8434552" y="5382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cxnSp>
        <p:nvCxnSpPr>
          <p:cNvPr id="33" name="AutoShape 33"/>
          <p:cNvCxnSpPr>
            <a:cxnSpLocks noChangeShapeType="1"/>
            <a:endCxn id="20" idx="4"/>
          </p:cNvCxnSpPr>
          <p:nvPr/>
        </p:nvCxnSpPr>
        <p:spPr bwMode="auto">
          <a:xfrm rot="16200000">
            <a:off x="2071852" y="5039858"/>
            <a:ext cx="609600" cy="533400"/>
          </a:xfrm>
          <a:prstGeom prst="curvedConnector3">
            <a:avLst>
              <a:gd name="adj1" fmla="val 50000"/>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29E7373F-3171-A80B-5FE7-A6A4B9A95DB3}"/>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29" name="Rectangle 28">
                <a:extLst>
                  <a:ext uri="{FF2B5EF4-FFF2-40B4-BE49-F238E27FC236}">
                    <a16:creationId xmlns:a16="http://schemas.microsoft.com/office/drawing/2014/main" id="{29E7373F-3171-A80B-5FE7-A6A4B9A95DB3}"/>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3"/>
                <a:stretch>
                  <a:fillRect/>
                </a:stretch>
              </a:blipFill>
              <a:ln>
                <a:noFill/>
              </a:ln>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532D2ADF-A856-8BCD-83A4-1343F587BCEB}"/>
              </a:ext>
            </a:extLst>
          </p:cNvPr>
          <p:cNvSpPr txBox="1">
            <a:spLocks/>
          </p:cNvSpPr>
          <p:nvPr/>
        </p:nvSpPr>
        <p:spPr>
          <a:xfrm>
            <a:off x="1647479" y="1224953"/>
            <a:ext cx="9020522" cy="2425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The </a:t>
            </a:r>
            <a:r>
              <a:rPr lang="en-US" b="1" dirty="0">
                <a:solidFill>
                  <a:srgbClr val="C00000"/>
                </a:solidFill>
              </a:rPr>
              <a:t>basic reproduction number</a:t>
            </a:r>
            <a:r>
              <a:rPr lang="en-US" b="1" dirty="0">
                <a:solidFill>
                  <a:schemeClr val="bg1"/>
                </a:solidFill>
              </a:rPr>
              <a:t> </a:t>
            </a:r>
            <a:r>
              <a:rPr lang="en-US" dirty="0">
                <a:solidFill>
                  <a:schemeClr val="bg1"/>
                </a:solidFill>
              </a:rPr>
              <a:t>for a pathogen</a:t>
            </a:r>
          </a:p>
          <a:p>
            <a:r>
              <a:rPr lang="en-US" dirty="0">
                <a:solidFill>
                  <a:schemeClr val="bg1"/>
                </a:solidFill>
              </a:rPr>
              <a:t>Defined as: the number of new cases caused by one infectious case in a </a:t>
            </a:r>
            <a:r>
              <a:rPr lang="en-US" b="1" dirty="0">
                <a:solidFill>
                  <a:schemeClr val="accent6">
                    <a:lumMod val="75000"/>
                  </a:schemeClr>
                </a:solidFill>
              </a:rPr>
              <a:t>completely susceptible</a:t>
            </a:r>
            <a:r>
              <a:rPr lang="en-US" b="1" dirty="0">
                <a:solidFill>
                  <a:schemeClr val="bg1"/>
                </a:solidFill>
              </a:rPr>
              <a:t> </a:t>
            </a:r>
            <a:r>
              <a:rPr lang="en-US" dirty="0">
                <a:solidFill>
                  <a:schemeClr val="bg1"/>
                </a:solidFill>
              </a:rPr>
              <a:t>population</a:t>
            </a:r>
          </a:p>
          <a:p>
            <a:endParaRPr lang="en-US" dirty="0">
              <a:solidFill>
                <a:schemeClr val="bg1"/>
              </a:solidFill>
            </a:endParaRPr>
          </a:p>
        </p:txBody>
      </p:sp>
    </p:spTree>
    <p:extLst>
      <p:ext uri="{BB962C8B-B14F-4D97-AF65-F5344CB8AC3E}">
        <p14:creationId xmlns:p14="http://schemas.microsoft.com/office/powerpoint/2010/main" val="13578120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F3805-A685-D60D-310C-D60D5BBB1858}"/>
            </a:ext>
          </a:extLst>
        </p:cNvPr>
        <p:cNvGrpSpPr/>
        <p:nvPr/>
      </p:nvGrpSpPr>
      <p:grpSpPr>
        <a:xfrm>
          <a:off x="0" y="0"/>
          <a:ext cx="0" cy="0"/>
          <a:chOff x="0" y="0"/>
          <a:chExt cx="0" cy="0"/>
        </a:xfrm>
      </p:grpSpPr>
      <p:sp>
        <p:nvSpPr>
          <p:cNvPr id="5" name="Oval 2">
            <a:extLst>
              <a:ext uri="{FF2B5EF4-FFF2-40B4-BE49-F238E27FC236}">
                <a16:creationId xmlns:a16="http://schemas.microsoft.com/office/drawing/2014/main" id="{2207311E-241B-41AE-BDF2-04866A1B5CF5}"/>
              </a:ext>
            </a:extLst>
          </p:cNvPr>
          <p:cNvSpPr>
            <a:spLocks noChangeArrowheads="1"/>
          </p:cNvSpPr>
          <p:nvPr/>
        </p:nvSpPr>
        <p:spPr bwMode="auto">
          <a:xfrm>
            <a:off x="5767552" y="44683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6" name="Oval 3">
            <a:extLst>
              <a:ext uri="{FF2B5EF4-FFF2-40B4-BE49-F238E27FC236}">
                <a16:creationId xmlns:a16="http://schemas.microsoft.com/office/drawing/2014/main" id="{4D0EC43E-21FD-6D6E-678C-1D2A6619D05E}"/>
              </a:ext>
            </a:extLst>
          </p:cNvPr>
          <p:cNvSpPr>
            <a:spLocks noChangeArrowheads="1"/>
          </p:cNvSpPr>
          <p:nvPr/>
        </p:nvSpPr>
        <p:spPr bwMode="auto">
          <a:xfrm>
            <a:off x="4091152" y="4011158"/>
            <a:ext cx="304800" cy="381000"/>
          </a:xfrm>
          <a:prstGeom prst="ellipse">
            <a:avLst/>
          </a:prstGeom>
          <a:solidFill>
            <a:srgbClr val="FFFFFF"/>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7" name="Oval 4">
            <a:extLst>
              <a:ext uri="{FF2B5EF4-FFF2-40B4-BE49-F238E27FC236}">
                <a16:creationId xmlns:a16="http://schemas.microsoft.com/office/drawing/2014/main" id="{E5AAF33C-5DDE-F9E0-D97B-C8DA1B224EB5}"/>
              </a:ext>
            </a:extLst>
          </p:cNvPr>
          <p:cNvSpPr>
            <a:spLocks noChangeArrowheads="1"/>
          </p:cNvSpPr>
          <p:nvPr/>
        </p:nvSpPr>
        <p:spPr bwMode="auto">
          <a:xfrm>
            <a:off x="5005552" y="52303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8" name="Oval 5">
            <a:extLst>
              <a:ext uri="{FF2B5EF4-FFF2-40B4-BE49-F238E27FC236}">
                <a16:creationId xmlns:a16="http://schemas.microsoft.com/office/drawing/2014/main" id="{E0E26EBF-B04D-32B2-76E8-7DA91C923509}"/>
              </a:ext>
            </a:extLst>
          </p:cNvPr>
          <p:cNvSpPr>
            <a:spLocks noChangeArrowheads="1"/>
          </p:cNvSpPr>
          <p:nvPr/>
        </p:nvSpPr>
        <p:spPr bwMode="auto">
          <a:xfrm>
            <a:off x="7215352" y="5458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9" name="Oval 6">
            <a:extLst>
              <a:ext uri="{FF2B5EF4-FFF2-40B4-BE49-F238E27FC236}">
                <a16:creationId xmlns:a16="http://schemas.microsoft.com/office/drawing/2014/main" id="{D7927B6D-F0D0-D929-2B86-FE9014BB0482}"/>
              </a:ext>
            </a:extLst>
          </p:cNvPr>
          <p:cNvSpPr>
            <a:spLocks noChangeArrowheads="1"/>
          </p:cNvSpPr>
          <p:nvPr/>
        </p:nvSpPr>
        <p:spPr bwMode="auto">
          <a:xfrm>
            <a:off x="9729952" y="4239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0" name="Oval 9">
            <a:extLst>
              <a:ext uri="{FF2B5EF4-FFF2-40B4-BE49-F238E27FC236}">
                <a16:creationId xmlns:a16="http://schemas.microsoft.com/office/drawing/2014/main" id="{37CF8C81-82EE-157F-1D6A-FF73B4724F10}"/>
              </a:ext>
            </a:extLst>
          </p:cNvPr>
          <p:cNvSpPr>
            <a:spLocks noChangeArrowheads="1"/>
          </p:cNvSpPr>
          <p:nvPr/>
        </p:nvSpPr>
        <p:spPr bwMode="auto">
          <a:xfrm>
            <a:off x="4091152" y="40111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1" name="Oval 10">
            <a:extLst>
              <a:ext uri="{FF2B5EF4-FFF2-40B4-BE49-F238E27FC236}">
                <a16:creationId xmlns:a16="http://schemas.microsoft.com/office/drawing/2014/main" id="{ED7740CE-AC28-318B-AC5B-73A628C807E6}"/>
              </a:ext>
            </a:extLst>
          </p:cNvPr>
          <p:cNvSpPr>
            <a:spLocks noChangeArrowheads="1"/>
          </p:cNvSpPr>
          <p:nvPr/>
        </p:nvSpPr>
        <p:spPr bwMode="auto">
          <a:xfrm>
            <a:off x="7215352" y="5458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2" name="Oval 11">
            <a:extLst>
              <a:ext uri="{FF2B5EF4-FFF2-40B4-BE49-F238E27FC236}">
                <a16:creationId xmlns:a16="http://schemas.microsoft.com/office/drawing/2014/main" id="{50D2C275-6A90-ABC9-DE1A-4DAA411E0090}"/>
              </a:ext>
            </a:extLst>
          </p:cNvPr>
          <p:cNvSpPr>
            <a:spLocks noChangeArrowheads="1"/>
          </p:cNvSpPr>
          <p:nvPr/>
        </p:nvSpPr>
        <p:spPr bwMode="auto">
          <a:xfrm>
            <a:off x="5005552" y="52303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3" name="Oval 12">
            <a:extLst>
              <a:ext uri="{FF2B5EF4-FFF2-40B4-BE49-F238E27FC236}">
                <a16:creationId xmlns:a16="http://schemas.microsoft.com/office/drawing/2014/main" id="{C8DF54E1-E757-7C4E-CC8A-7AE658269399}"/>
              </a:ext>
            </a:extLst>
          </p:cNvPr>
          <p:cNvSpPr>
            <a:spLocks noChangeArrowheads="1"/>
          </p:cNvSpPr>
          <p:nvPr/>
        </p:nvSpPr>
        <p:spPr bwMode="auto">
          <a:xfrm>
            <a:off x="9729952" y="4239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4" name="Oval 13">
            <a:extLst>
              <a:ext uri="{FF2B5EF4-FFF2-40B4-BE49-F238E27FC236}">
                <a16:creationId xmlns:a16="http://schemas.microsoft.com/office/drawing/2014/main" id="{0A700C24-02F1-6814-7C3B-604126131817}"/>
              </a:ext>
            </a:extLst>
          </p:cNvPr>
          <p:cNvSpPr>
            <a:spLocks noChangeArrowheads="1"/>
          </p:cNvSpPr>
          <p:nvPr/>
        </p:nvSpPr>
        <p:spPr bwMode="auto">
          <a:xfrm>
            <a:off x="5767552" y="44683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5" name="Oval 14">
            <a:extLst>
              <a:ext uri="{FF2B5EF4-FFF2-40B4-BE49-F238E27FC236}">
                <a16:creationId xmlns:a16="http://schemas.microsoft.com/office/drawing/2014/main" id="{403CFEBF-E792-3BE9-80F2-74226A1524B5}"/>
              </a:ext>
            </a:extLst>
          </p:cNvPr>
          <p:cNvSpPr>
            <a:spLocks noChangeArrowheads="1"/>
          </p:cNvSpPr>
          <p:nvPr/>
        </p:nvSpPr>
        <p:spPr bwMode="auto">
          <a:xfrm>
            <a:off x="4929352" y="3934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6" name="Oval 15">
            <a:extLst>
              <a:ext uri="{FF2B5EF4-FFF2-40B4-BE49-F238E27FC236}">
                <a16:creationId xmlns:a16="http://schemas.microsoft.com/office/drawing/2014/main" id="{944A45EC-4650-BD2F-F245-5718AF2998B3}"/>
              </a:ext>
            </a:extLst>
          </p:cNvPr>
          <p:cNvSpPr>
            <a:spLocks noChangeArrowheads="1"/>
          </p:cNvSpPr>
          <p:nvPr/>
        </p:nvSpPr>
        <p:spPr bwMode="auto">
          <a:xfrm>
            <a:off x="5767552" y="51541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7" name="Oval 16">
            <a:extLst>
              <a:ext uri="{FF2B5EF4-FFF2-40B4-BE49-F238E27FC236}">
                <a16:creationId xmlns:a16="http://schemas.microsoft.com/office/drawing/2014/main" id="{6CEDD4D7-24E8-9ABE-DC70-408B320BC0F1}"/>
              </a:ext>
            </a:extLst>
          </p:cNvPr>
          <p:cNvSpPr>
            <a:spLocks noChangeArrowheads="1"/>
          </p:cNvSpPr>
          <p:nvPr/>
        </p:nvSpPr>
        <p:spPr bwMode="auto">
          <a:xfrm>
            <a:off x="5538952" y="3934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8" name="Oval 17">
            <a:extLst>
              <a:ext uri="{FF2B5EF4-FFF2-40B4-BE49-F238E27FC236}">
                <a16:creationId xmlns:a16="http://schemas.microsoft.com/office/drawing/2014/main" id="{73EE45B5-B97C-A3E1-9339-79D06D4BF2E7}"/>
              </a:ext>
            </a:extLst>
          </p:cNvPr>
          <p:cNvSpPr>
            <a:spLocks noChangeArrowheads="1"/>
          </p:cNvSpPr>
          <p:nvPr/>
        </p:nvSpPr>
        <p:spPr bwMode="auto">
          <a:xfrm>
            <a:off x="4243552" y="51541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9" name="Oval 18">
            <a:extLst>
              <a:ext uri="{FF2B5EF4-FFF2-40B4-BE49-F238E27FC236}">
                <a16:creationId xmlns:a16="http://schemas.microsoft.com/office/drawing/2014/main" id="{B27C75C1-FA74-B573-A612-C6E2D9ACF705}"/>
              </a:ext>
            </a:extLst>
          </p:cNvPr>
          <p:cNvSpPr>
            <a:spLocks noChangeArrowheads="1"/>
          </p:cNvSpPr>
          <p:nvPr/>
        </p:nvSpPr>
        <p:spPr bwMode="auto">
          <a:xfrm>
            <a:off x="8205952" y="41635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0" name="Oval 19">
            <a:extLst>
              <a:ext uri="{FF2B5EF4-FFF2-40B4-BE49-F238E27FC236}">
                <a16:creationId xmlns:a16="http://schemas.microsoft.com/office/drawing/2014/main" id="{F76C09B6-9B4E-4A1B-C484-5282622F0EE3}"/>
              </a:ext>
            </a:extLst>
          </p:cNvPr>
          <p:cNvSpPr>
            <a:spLocks noChangeArrowheads="1"/>
          </p:cNvSpPr>
          <p:nvPr/>
        </p:nvSpPr>
        <p:spPr bwMode="auto">
          <a:xfrm>
            <a:off x="2490952" y="4620758"/>
            <a:ext cx="304800" cy="381000"/>
          </a:xfrm>
          <a:prstGeom prst="ellipse">
            <a:avLst/>
          </a:prstGeom>
          <a:solidFill>
            <a:srgbClr val="FF0000"/>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1" name="Oval 20">
            <a:extLst>
              <a:ext uri="{FF2B5EF4-FFF2-40B4-BE49-F238E27FC236}">
                <a16:creationId xmlns:a16="http://schemas.microsoft.com/office/drawing/2014/main" id="{95BA3E1F-ED7C-2613-394F-37C409E7F54A}"/>
              </a:ext>
            </a:extLst>
          </p:cNvPr>
          <p:cNvSpPr>
            <a:spLocks noChangeArrowheads="1"/>
          </p:cNvSpPr>
          <p:nvPr/>
        </p:nvSpPr>
        <p:spPr bwMode="auto">
          <a:xfrm>
            <a:off x="6529552" y="4696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2" name="Oval 21">
            <a:extLst>
              <a:ext uri="{FF2B5EF4-FFF2-40B4-BE49-F238E27FC236}">
                <a16:creationId xmlns:a16="http://schemas.microsoft.com/office/drawing/2014/main" id="{86E5022C-BD0E-C19F-E033-710C8965D0FF}"/>
              </a:ext>
            </a:extLst>
          </p:cNvPr>
          <p:cNvSpPr>
            <a:spLocks noChangeArrowheads="1"/>
          </p:cNvSpPr>
          <p:nvPr/>
        </p:nvSpPr>
        <p:spPr bwMode="auto">
          <a:xfrm>
            <a:off x="6377152" y="3858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3" name="Oval 22">
            <a:extLst>
              <a:ext uri="{FF2B5EF4-FFF2-40B4-BE49-F238E27FC236}">
                <a16:creationId xmlns:a16="http://schemas.microsoft.com/office/drawing/2014/main" id="{48203ED8-A4CC-9DE0-7126-9611B01377E7}"/>
              </a:ext>
            </a:extLst>
          </p:cNvPr>
          <p:cNvSpPr>
            <a:spLocks noChangeArrowheads="1"/>
          </p:cNvSpPr>
          <p:nvPr/>
        </p:nvSpPr>
        <p:spPr bwMode="auto">
          <a:xfrm>
            <a:off x="7062952" y="41635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4" name="Oval 23">
            <a:extLst>
              <a:ext uri="{FF2B5EF4-FFF2-40B4-BE49-F238E27FC236}">
                <a16:creationId xmlns:a16="http://schemas.microsoft.com/office/drawing/2014/main" id="{A0A68082-E904-2554-9F32-5C8FCBB8369E}"/>
              </a:ext>
            </a:extLst>
          </p:cNvPr>
          <p:cNvSpPr>
            <a:spLocks noChangeArrowheads="1"/>
          </p:cNvSpPr>
          <p:nvPr/>
        </p:nvSpPr>
        <p:spPr bwMode="auto">
          <a:xfrm>
            <a:off x="9044152" y="56875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5" name="Oval 24">
            <a:extLst>
              <a:ext uri="{FF2B5EF4-FFF2-40B4-BE49-F238E27FC236}">
                <a16:creationId xmlns:a16="http://schemas.microsoft.com/office/drawing/2014/main" id="{22DCCB3A-F423-BEFC-57C1-C12010DE6F5D}"/>
              </a:ext>
            </a:extLst>
          </p:cNvPr>
          <p:cNvSpPr>
            <a:spLocks noChangeArrowheads="1"/>
          </p:cNvSpPr>
          <p:nvPr/>
        </p:nvSpPr>
        <p:spPr bwMode="auto">
          <a:xfrm>
            <a:off x="9044152" y="41635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6" name="Oval 25">
            <a:extLst>
              <a:ext uri="{FF2B5EF4-FFF2-40B4-BE49-F238E27FC236}">
                <a16:creationId xmlns:a16="http://schemas.microsoft.com/office/drawing/2014/main" id="{098D3C5D-113D-B158-0B3C-1E3BF4C37863}"/>
              </a:ext>
            </a:extLst>
          </p:cNvPr>
          <p:cNvSpPr>
            <a:spLocks noChangeArrowheads="1"/>
          </p:cNvSpPr>
          <p:nvPr/>
        </p:nvSpPr>
        <p:spPr bwMode="auto">
          <a:xfrm>
            <a:off x="9577552" y="5001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7" name="Oval 26">
            <a:extLst>
              <a:ext uri="{FF2B5EF4-FFF2-40B4-BE49-F238E27FC236}">
                <a16:creationId xmlns:a16="http://schemas.microsoft.com/office/drawing/2014/main" id="{2881325E-C1BC-3F2B-A159-A2DFEAFBB829}"/>
              </a:ext>
            </a:extLst>
          </p:cNvPr>
          <p:cNvSpPr>
            <a:spLocks noChangeArrowheads="1"/>
          </p:cNvSpPr>
          <p:nvPr/>
        </p:nvSpPr>
        <p:spPr bwMode="auto">
          <a:xfrm>
            <a:off x="8434552" y="5382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cxnSp>
        <p:nvCxnSpPr>
          <p:cNvPr id="33" name="AutoShape 33">
            <a:extLst>
              <a:ext uri="{FF2B5EF4-FFF2-40B4-BE49-F238E27FC236}">
                <a16:creationId xmlns:a16="http://schemas.microsoft.com/office/drawing/2014/main" id="{173D850C-CCC0-931E-60AA-A263DA205A95}"/>
              </a:ext>
            </a:extLst>
          </p:cNvPr>
          <p:cNvCxnSpPr>
            <a:cxnSpLocks noChangeShapeType="1"/>
            <a:endCxn id="20" idx="4"/>
          </p:cNvCxnSpPr>
          <p:nvPr/>
        </p:nvCxnSpPr>
        <p:spPr bwMode="auto">
          <a:xfrm rot="16200000">
            <a:off x="2071852" y="5039858"/>
            <a:ext cx="609600" cy="533400"/>
          </a:xfrm>
          <a:prstGeom prst="curvedConnector3">
            <a:avLst>
              <a:gd name="adj1" fmla="val 50000"/>
            </a:avLst>
          </a:prstGeom>
          <a:noFill/>
          <a:ln w="38100">
            <a:solidFill>
              <a:srgbClr val="FF0000"/>
            </a:solidFill>
            <a:round/>
            <a:headEnd/>
            <a:tailEnd type="triangle" w="med" len="med"/>
          </a:ln>
          <a:extLst>
            <a:ext uri="{909E8E84-426E-40dd-AFC4-6F175D3DCCD1}">
              <a14:hiddenFill xmlns:a14="http://schemas.microsoft.com/office/drawing/2010/main" xmlns="">
                <a:noFill/>
              </a14:hiddenFill>
            </a:ext>
          </a:extLst>
        </p:spPr>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77FB589C-AA4B-DDBA-72B9-0236333FA2F4}"/>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29" name="Rectangle 28">
                <a:extLst>
                  <a:ext uri="{FF2B5EF4-FFF2-40B4-BE49-F238E27FC236}">
                    <a16:creationId xmlns:a16="http://schemas.microsoft.com/office/drawing/2014/main" id="{77FB589C-AA4B-DDBA-72B9-0236333FA2F4}"/>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3"/>
                <a:stretch>
                  <a:fillRect/>
                </a:stretch>
              </a:blipFill>
              <a:ln>
                <a:noFill/>
              </a:ln>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5F393FB8-990F-89D4-3DAF-045F350E04EE}"/>
              </a:ext>
            </a:extLst>
          </p:cNvPr>
          <p:cNvSpPr txBox="1">
            <a:spLocks/>
          </p:cNvSpPr>
          <p:nvPr/>
        </p:nvSpPr>
        <p:spPr>
          <a:xfrm>
            <a:off x="1647479" y="1224953"/>
            <a:ext cx="9020522" cy="2425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The </a:t>
            </a:r>
            <a:r>
              <a:rPr lang="en-US" b="1" dirty="0">
                <a:solidFill>
                  <a:srgbClr val="C00000"/>
                </a:solidFill>
              </a:rPr>
              <a:t>basic reproduction number</a:t>
            </a:r>
            <a:r>
              <a:rPr lang="en-US" b="1" dirty="0">
                <a:solidFill>
                  <a:schemeClr val="bg1"/>
                </a:solidFill>
              </a:rPr>
              <a:t> </a:t>
            </a:r>
            <a:r>
              <a:rPr lang="en-US" dirty="0">
                <a:solidFill>
                  <a:schemeClr val="bg1"/>
                </a:solidFill>
              </a:rPr>
              <a:t>for a pathogen</a:t>
            </a:r>
          </a:p>
          <a:p>
            <a:r>
              <a:rPr lang="en-US" dirty="0">
                <a:solidFill>
                  <a:schemeClr val="bg1"/>
                </a:solidFill>
              </a:rPr>
              <a:t>Defined as: the number of new cases caused by one infectious case in a </a:t>
            </a:r>
            <a:r>
              <a:rPr lang="en-US" b="1" dirty="0">
                <a:solidFill>
                  <a:schemeClr val="accent6">
                    <a:lumMod val="75000"/>
                  </a:schemeClr>
                </a:solidFill>
              </a:rPr>
              <a:t>completely susceptible</a:t>
            </a:r>
            <a:r>
              <a:rPr lang="en-US" b="1" dirty="0">
                <a:solidFill>
                  <a:schemeClr val="bg1"/>
                </a:solidFill>
              </a:rPr>
              <a:t> </a:t>
            </a:r>
            <a:r>
              <a:rPr lang="en-US" dirty="0">
                <a:solidFill>
                  <a:schemeClr val="bg1"/>
                </a:solidFill>
              </a:rPr>
              <a:t>population</a:t>
            </a:r>
          </a:p>
          <a:p>
            <a:endParaRPr lang="en-US" dirty="0">
              <a:solidFill>
                <a:schemeClr val="bg1"/>
              </a:solidFill>
            </a:endParaRPr>
          </a:p>
        </p:txBody>
      </p:sp>
      <p:cxnSp>
        <p:nvCxnSpPr>
          <p:cNvPr id="2" name="AutoShape 27">
            <a:extLst>
              <a:ext uri="{FF2B5EF4-FFF2-40B4-BE49-F238E27FC236}">
                <a16:creationId xmlns:a16="http://schemas.microsoft.com/office/drawing/2014/main" id="{0E96A7CB-AFFC-C85A-D200-95083888C264}"/>
              </a:ext>
            </a:extLst>
          </p:cNvPr>
          <p:cNvCxnSpPr>
            <a:cxnSpLocks noChangeShapeType="1"/>
          </p:cNvCxnSpPr>
          <p:nvPr/>
        </p:nvCxnSpPr>
        <p:spPr bwMode="auto">
          <a:xfrm flipV="1">
            <a:off x="2795752" y="4336596"/>
            <a:ext cx="1339850" cy="474662"/>
          </a:xfrm>
          <a:prstGeom prst="curvedConnector2">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12961641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AE14BF-9D31-8294-798A-5D19A161C5FB}"/>
            </a:ext>
          </a:extLst>
        </p:cNvPr>
        <p:cNvGrpSpPr/>
        <p:nvPr/>
      </p:nvGrpSpPr>
      <p:grpSpPr>
        <a:xfrm>
          <a:off x="0" y="0"/>
          <a:ext cx="0" cy="0"/>
          <a:chOff x="0" y="0"/>
          <a:chExt cx="0" cy="0"/>
        </a:xfrm>
      </p:grpSpPr>
      <p:sp>
        <p:nvSpPr>
          <p:cNvPr id="5" name="Oval 2">
            <a:extLst>
              <a:ext uri="{FF2B5EF4-FFF2-40B4-BE49-F238E27FC236}">
                <a16:creationId xmlns:a16="http://schemas.microsoft.com/office/drawing/2014/main" id="{CF54A26A-2C18-440B-0260-F88B25BDC32D}"/>
              </a:ext>
            </a:extLst>
          </p:cNvPr>
          <p:cNvSpPr>
            <a:spLocks noChangeArrowheads="1"/>
          </p:cNvSpPr>
          <p:nvPr/>
        </p:nvSpPr>
        <p:spPr bwMode="auto">
          <a:xfrm>
            <a:off x="5767552" y="44683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6" name="Oval 3">
            <a:extLst>
              <a:ext uri="{FF2B5EF4-FFF2-40B4-BE49-F238E27FC236}">
                <a16:creationId xmlns:a16="http://schemas.microsoft.com/office/drawing/2014/main" id="{C64688AA-1EB7-6768-574C-A7DE2C509AFE}"/>
              </a:ext>
            </a:extLst>
          </p:cNvPr>
          <p:cNvSpPr>
            <a:spLocks noChangeArrowheads="1"/>
          </p:cNvSpPr>
          <p:nvPr/>
        </p:nvSpPr>
        <p:spPr bwMode="auto">
          <a:xfrm>
            <a:off x="4091152" y="4011158"/>
            <a:ext cx="304800" cy="381000"/>
          </a:xfrm>
          <a:prstGeom prst="ellipse">
            <a:avLst/>
          </a:prstGeom>
          <a:solidFill>
            <a:srgbClr val="FFFFFF"/>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7" name="Oval 4">
            <a:extLst>
              <a:ext uri="{FF2B5EF4-FFF2-40B4-BE49-F238E27FC236}">
                <a16:creationId xmlns:a16="http://schemas.microsoft.com/office/drawing/2014/main" id="{EB7BFF29-FD36-A7AF-2D5A-E898A194176E}"/>
              </a:ext>
            </a:extLst>
          </p:cNvPr>
          <p:cNvSpPr>
            <a:spLocks noChangeArrowheads="1"/>
          </p:cNvSpPr>
          <p:nvPr/>
        </p:nvSpPr>
        <p:spPr bwMode="auto">
          <a:xfrm>
            <a:off x="5005552" y="52303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8" name="Oval 5">
            <a:extLst>
              <a:ext uri="{FF2B5EF4-FFF2-40B4-BE49-F238E27FC236}">
                <a16:creationId xmlns:a16="http://schemas.microsoft.com/office/drawing/2014/main" id="{A9D65806-C6F1-A78D-3C12-1F449009AD21}"/>
              </a:ext>
            </a:extLst>
          </p:cNvPr>
          <p:cNvSpPr>
            <a:spLocks noChangeArrowheads="1"/>
          </p:cNvSpPr>
          <p:nvPr/>
        </p:nvSpPr>
        <p:spPr bwMode="auto">
          <a:xfrm>
            <a:off x="7215352" y="5458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9" name="Oval 6">
            <a:extLst>
              <a:ext uri="{FF2B5EF4-FFF2-40B4-BE49-F238E27FC236}">
                <a16:creationId xmlns:a16="http://schemas.microsoft.com/office/drawing/2014/main" id="{E9E03E4B-A490-A305-758A-A9803A72C58B}"/>
              </a:ext>
            </a:extLst>
          </p:cNvPr>
          <p:cNvSpPr>
            <a:spLocks noChangeArrowheads="1"/>
          </p:cNvSpPr>
          <p:nvPr/>
        </p:nvSpPr>
        <p:spPr bwMode="auto">
          <a:xfrm>
            <a:off x="9729952" y="4239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0" name="Oval 9">
            <a:extLst>
              <a:ext uri="{FF2B5EF4-FFF2-40B4-BE49-F238E27FC236}">
                <a16:creationId xmlns:a16="http://schemas.microsoft.com/office/drawing/2014/main" id="{BA28D1E2-A038-8B3D-BBC6-2EA36C70A92C}"/>
              </a:ext>
            </a:extLst>
          </p:cNvPr>
          <p:cNvSpPr>
            <a:spLocks noChangeArrowheads="1"/>
          </p:cNvSpPr>
          <p:nvPr/>
        </p:nvSpPr>
        <p:spPr bwMode="auto">
          <a:xfrm>
            <a:off x="4091152" y="4011158"/>
            <a:ext cx="304800" cy="381000"/>
          </a:xfrm>
          <a:prstGeom prst="ellipse">
            <a:avLst/>
          </a:prstGeom>
          <a:solidFill>
            <a:srgbClr val="FF0000"/>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1" name="Oval 10">
            <a:extLst>
              <a:ext uri="{FF2B5EF4-FFF2-40B4-BE49-F238E27FC236}">
                <a16:creationId xmlns:a16="http://schemas.microsoft.com/office/drawing/2014/main" id="{C7342C41-4A7F-A4FC-C340-2BDBF6DD324B}"/>
              </a:ext>
            </a:extLst>
          </p:cNvPr>
          <p:cNvSpPr>
            <a:spLocks noChangeArrowheads="1"/>
          </p:cNvSpPr>
          <p:nvPr/>
        </p:nvSpPr>
        <p:spPr bwMode="auto">
          <a:xfrm>
            <a:off x="7215352" y="5458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2" name="Oval 11">
            <a:extLst>
              <a:ext uri="{FF2B5EF4-FFF2-40B4-BE49-F238E27FC236}">
                <a16:creationId xmlns:a16="http://schemas.microsoft.com/office/drawing/2014/main" id="{83F94F94-F164-BE6B-4BCA-B40CDEC41CA9}"/>
              </a:ext>
            </a:extLst>
          </p:cNvPr>
          <p:cNvSpPr>
            <a:spLocks noChangeArrowheads="1"/>
          </p:cNvSpPr>
          <p:nvPr/>
        </p:nvSpPr>
        <p:spPr bwMode="auto">
          <a:xfrm>
            <a:off x="5005552" y="52303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3" name="Oval 12">
            <a:extLst>
              <a:ext uri="{FF2B5EF4-FFF2-40B4-BE49-F238E27FC236}">
                <a16:creationId xmlns:a16="http://schemas.microsoft.com/office/drawing/2014/main" id="{E1ECEE38-E781-4167-F37D-BB6A3B9D9E22}"/>
              </a:ext>
            </a:extLst>
          </p:cNvPr>
          <p:cNvSpPr>
            <a:spLocks noChangeArrowheads="1"/>
          </p:cNvSpPr>
          <p:nvPr/>
        </p:nvSpPr>
        <p:spPr bwMode="auto">
          <a:xfrm>
            <a:off x="9729952" y="4239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4" name="Oval 13">
            <a:extLst>
              <a:ext uri="{FF2B5EF4-FFF2-40B4-BE49-F238E27FC236}">
                <a16:creationId xmlns:a16="http://schemas.microsoft.com/office/drawing/2014/main" id="{783E34BA-F693-DFEA-0940-A5412B842BEC}"/>
              </a:ext>
            </a:extLst>
          </p:cNvPr>
          <p:cNvSpPr>
            <a:spLocks noChangeArrowheads="1"/>
          </p:cNvSpPr>
          <p:nvPr/>
        </p:nvSpPr>
        <p:spPr bwMode="auto">
          <a:xfrm>
            <a:off x="5767552" y="44683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5" name="Oval 14">
            <a:extLst>
              <a:ext uri="{FF2B5EF4-FFF2-40B4-BE49-F238E27FC236}">
                <a16:creationId xmlns:a16="http://schemas.microsoft.com/office/drawing/2014/main" id="{907B85BA-B082-6C60-5710-276CB0D4AB98}"/>
              </a:ext>
            </a:extLst>
          </p:cNvPr>
          <p:cNvSpPr>
            <a:spLocks noChangeArrowheads="1"/>
          </p:cNvSpPr>
          <p:nvPr/>
        </p:nvSpPr>
        <p:spPr bwMode="auto">
          <a:xfrm>
            <a:off x="4929352" y="3934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6" name="Oval 15">
            <a:extLst>
              <a:ext uri="{FF2B5EF4-FFF2-40B4-BE49-F238E27FC236}">
                <a16:creationId xmlns:a16="http://schemas.microsoft.com/office/drawing/2014/main" id="{18616B54-E85F-1F78-8598-5ACC0D646FD8}"/>
              </a:ext>
            </a:extLst>
          </p:cNvPr>
          <p:cNvSpPr>
            <a:spLocks noChangeArrowheads="1"/>
          </p:cNvSpPr>
          <p:nvPr/>
        </p:nvSpPr>
        <p:spPr bwMode="auto">
          <a:xfrm>
            <a:off x="5767552" y="51541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7" name="Oval 16">
            <a:extLst>
              <a:ext uri="{FF2B5EF4-FFF2-40B4-BE49-F238E27FC236}">
                <a16:creationId xmlns:a16="http://schemas.microsoft.com/office/drawing/2014/main" id="{189F1D05-912E-219B-2ED3-72178C319A28}"/>
              </a:ext>
            </a:extLst>
          </p:cNvPr>
          <p:cNvSpPr>
            <a:spLocks noChangeArrowheads="1"/>
          </p:cNvSpPr>
          <p:nvPr/>
        </p:nvSpPr>
        <p:spPr bwMode="auto">
          <a:xfrm>
            <a:off x="5538952" y="3934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8" name="Oval 17">
            <a:extLst>
              <a:ext uri="{FF2B5EF4-FFF2-40B4-BE49-F238E27FC236}">
                <a16:creationId xmlns:a16="http://schemas.microsoft.com/office/drawing/2014/main" id="{4083AD59-4AC6-BA8A-0129-E64B133D5E64}"/>
              </a:ext>
            </a:extLst>
          </p:cNvPr>
          <p:cNvSpPr>
            <a:spLocks noChangeArrowheads="1"/>
          </p:cNvSpPr>
          <p:nvPr/>
        </p:nvSpPr>
        <p:spPr bwMode="auto">
          <a:xfrm>
            <a:off x="4243552" y="51541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9" name="Oval 18">
            <a:extLst>
              <a:ext uri="{FF2B5EF4-FFF2-40B4-BE49-F238E27FC236}">
                <a16:creationId xmlns:a16="http://schemas.microsoft.com/office/drawing/2014/main" id="{6F2AE5FE-A4B6-4F71-D384-1C4C2CA3E233}"/>
              </a:ext>
            </a:extLst>
          </p:cNvPr>
          <p:cNvSpPr>
            <a:spLocks noChangeArrowheads="1"/>
          </p:cNvSpPr>
          <p:nvPr/>
        </p:nvSpPr>
        <p:spPr bwMode="auto">
          <a:xfrm>
            <a:off x="8205952" y="41635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0" name="Oval 19">
            <a:extLst>
              <a:ext uri="{FF2B5EF4-FFF2-40B4-BE49-F238E27FC236}">
                <a16:creationId xmlns:a16="http://schemas.microsoft.com/office/drawing/2014/main" id="{7730D9F8-B975-89E8-35DC-99CD4DDA5CED}"/>
              </a:ext>
            </a:extLst>
          </p:cNvPr>
          <p:cNvSpPr>
            <a:spLocks noChangeArrowheads="1"/>
          </p:cNvSpPr>
          <p:nvPr/>
        </p:nvSpPr>
        <p:spPr bwMode="auto">
          <a:xfrm>
            <a:off x="2490952" y="4620758"/>
            <a:ext cx="304800" cy="381000"/>
          </a:xfrm>
          <a:prstGeom prst="ellipse">
            <a:avLst/>
          </a:prstGeom>
          <a:solidFill>
            <a:srgbClr val="FF0000"/>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1" name="Oval 20">
            <a:extLst>
              <a:ext uri="{FF2B5EF4-FFF2-40B4-BE49-F238E27FC236}">
                <a16:creationId xmlns:a16="http://schemas.microsoft.com/office/drawing/2014/main" id="{31F500E7-FFFE-840B-CED0-A3905391314F}"/>
              </a:ext>
            </a:extLst>
          </p:cNvPr>
          <p:cNvSpPr>
            <a:spLocks noChangeArrowheads="1"/>
          </p:cNvSpPr>
          <p:nvPr/>
        </p:nvSpPr>
        <p:spPr bwMode="auto">
          <a:xfrm>
            <a:off x="6529552" y="4696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2" name="Oval 21">
            <a:extLst>
              <a:ext uri="{FF2B5EF4-FFF2-40B4-BE49-F238E27FC236}">
                <a16:creationId xmlns:a16="http://schemas.microsoft.com/office/drawing/2014/main" id="{F6E7AF33-BF58-D512-4F83-EDAC8C97F049}"/>
              </a:ext>
            </a:extLst>
          </p:cNvPr>
          <p:cNvSpPr>
            <a:spLocks noChangeArrowheads="1"/>
          </p:cNvSpPr>
          <p:nvPr/>
        </p:nvSpPr>
        <p:spPr bwMode="auto">
          <a:xfrm>
            <a:off x="6377152" y="3858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3" name="Oval 22">
            <a:extLst>
              <a:ext uri="{FF2B5EF4-FFF2-40B4-BE49-F238E27FC236}">
                <a16:creationId xmlns:a16="http://schemas.microsoft.com/office/drawing/2014/main" id="{8801DC01-7521-F6B0-A93B-2D64F2FFF2FB}"/>
              </a:ext>
            </a:extLst>
          </p:cNvPr>
          <p:cNvSpPr>
            <a:spLocks noChangeArrowheads="1"/>
          </p:cNvSpPr>
          <p:nvPr/>
        </p:nvSpPr>
        <p:spPr bwMode="auto">
          <a:xfrm>
            <a:off x="7062952" y="41635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4" name="Oval 23">
            <a:extLst>
              <a:ext uri="{FF2B5EF4-FFF2-40B4-BE49-F238E27FC236}">
                <a16:creationId xmlns:a16="http://schemas.microsoft.com/office/drawing/2014/main" id="{F2D649EB-2E02-EC47-FD17-0314678C234F}"/>
              </a:ext>
            </a:extLst>
          </p:cNvPr>
          <p:cNvSpPr>
            <a:spLocks noChangeArrowheads="1"/>
          </p:cNvSpPr>
          <p:nvPr/>
        </p:nvSpPr>
        <p:spPr bwMode="auto">
          <a:xfrm>
            <a:off x="9044152" y="56875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5" name="Oval 24">
            <a:extLst>
              <a:ext uri="{FF2B5EF4-FFF2-40B4-BE49-F238E27FC236}">
                <a16:creationId xmlns:a16="http://schemas.microsoft.com/office/drawing/2014/main" id="{8CC8E213-6A06-35EA-5579-9A2705DB4896}"/>
              </a:ext>
            </a:extLst>
          </p:cNvPr>
          <p:cNvSpPr>
            <a:spLocks noChangeArrowheads="1"/>
          </p:cNvSpPr>
          <p:nvPr/>
        </p:nvSpPr>
        <p:spPr bwMode="auto">
          <a:xfrm>
            <a:off x="9044152" y="41635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6" name="Oval 25">
            <a:extLst>
              <a:ext uri="{FF2B5EF4-FFF2-40B4-BE49-F238E27FC236}">
                <a16:creationId xmlns:a16="http://schemas.microsoft.com/office/drawing/2014/main" id="{CB1426F5-8022-3D00-9CE0-7F466047D1D0}"/>
              </a:ext>
            </a:extLst>
          </p:cNvPr>
          <p:cNvSpPr>
            <a:spLocks noChangeArrowheads="1"/>
          </p:cNvSpPr>
          <p:nvPr/>
        </p:nvSpPr>
        <p:spPr bwMode="auto">
          <a:xfrm>
            <a:off x="9577552" y="5001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7" name="Oval 26">
            <a:extLst>
              <a:ext uri="{FF2B5EF4-FFF2-40B4-BE49-F238E27FC236}">
                <a16:creationId xmlns:a16="http://schemas.microsoft.com/office/drawing/2014/main" id="{B421C00A-212E-D639-2C40-5D8248673A34}"/>
              </a:ext>
            </a:extLst>
          </p:cNvPr>
          <p:cNvSpPr>
            <a:spLocks noChangeArrowheads="1"/>
          </p:cNvSpPr>
          <p:nvPr/>
        </p:nvSpPr>
        <p:spPr bwMode="auto">
          <a:xfrm>
            <a:off x="8434552" y="5382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cxnSp>
        <p:nvCxnSpPr>
          <p:cNvPr id="33" name="AutoShape 33">
            <a:extLst>
              <a:ext uri="{FF2B5EF4-FFF2-40B4-BE49-F238E27FC236}">
                <a16:creationId xmlns:a16="http://schemas.microsoft.com/office/drawing/2014/main" id="{C9FEC164-B231-9AB3-7087-60826ACFDED3}"/>
              </a:ext>
            </a:extLst>
          </p:cNvPr>
          <p:cNvCxnSpPr>
            <a:cxnSpLocks noChangeShapeType="1"/>
            <a:endCxn id="20" idx="4"/>
          </p:cNvCxnSpPr>
          <p:nvPr/>
        </p:nvCxnSpPr>
        <p:spPr bwMode="auto">
          <a:xfrm rot="16200000">
            <a:off x="2071852" y="5039858"/>
            <a:ext cx="609600" cy="533400"/>
          </a:xfrm>
          <a:prstGeom prst="curvedConnector3">
            <a:avLst>
              <a:gd name="adj1" fmla="val 50000"/>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4820F150-F7D5-C335-77D4-263B02997031}"/>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29" name="Rectangle 28">
                <a:extLst>
                  <a:ext uri="{FF2B5EF4-FFF2-40B4-BE49-F238E27FC236}">
                    <a16:creationId xmlns:a16="http://schemas.microsoft.com/office/drawing/2014/main" id="{4820F150-F7D5-C335-77D4-263B02997031}"/>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3"/>
                <a:stretch>
                  <a:fillRect/>
                </a:stretch>
              </a:blipFill>
              <a:ln>
                <a:noFill/>
              </a:ln>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A8A4C544-576C-B4B8-5456-A4CB361A8357}"/>
              </a:ext>
            </a:extLst>
          </p:cNvPr>
          <p:cNvSpPr txBox="1">
            <a:spLocks/>
          </p:cNvSpPr>
          <p:nvPr/>
        </p:nvSpPr>
        <p:spPr>
          <a:xfrm>
            <a:off x="1647479" y="1224953"/>
            <a:ext cx="9020522" cy="2425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The </a:t>
            </a:r>
            <a:r>
              <a:rPr lang="en-US" b="1" dirty="0">
                <a:solidFill>
                  <a:srgbClr val="C00000"/>
                </a:solidFill>
              </a:rPr>
              <a:t>basic reproduction number</a:t>
            </a:r>
            <a:r>
              <a:rPr lang="en-US" b="1" dirty="0">
                <a:solidFill>
                  <a:schemeClr val="bg1"/>
                </a:solidFill>
              </a:rPr>
              <a:t> </a:t>
            </a:r>
            <a:r>
              <a:rPr lang="en-US" dirty="0">
                <a:solidFill>
                  <a:schemeClr val="bg1"/>
                </a:solidFill>
              </a:rPr>
              <a:t>for a pathogen</a:t>
            </a:r>
          </a:p>
          <a:p>
            <a:r>
              <a:rPr lang="en-US" dirty="0">
                <a:solidFill>
                  <a:schemeClr val="bg1"/>
                </a:solidFill>
              </a:rPr>
              <a:t>Defined as: the number of new cases caused by one infectious case in a </a:t>
            </a:r>
            <a:r>
              <a:rPr lang="en-US" b="1" dirty="0">
                <a:solidFill>
                  <a:schemeClr val="accent6">
                    <a:lumMod val="75000"/>
                  </a:schemeClr>
                </a:solidFill>
              </a:rPr>
              <a:t>completely susceptible</a:t>
            </a:r>
            <a:r>
              <a:rPr lang="en-US" b="1" dirty="0">
                <a:solidFill>
                  <a:schemeClr val="bg1"/>
                </a:solidFill>
              </a:rPr>
              <a:t> </a:t>
            </a:r>
            <a:r>
              <a:rPr lang="en-US" dirty="0">
                <a:solidFill>
                  <a:schemeClr val="bg1"/>
                </a:solidFill>
              </a:rPr>
              <a:t>population</a:t>
            </a:r>
          </a:p>
          <a:p>
            <a:endParaRPr lang="en-US" dirty="0">
              <a:solidFill>
                <a:schemeClr val="bg1"/>
              </a:solidFill>
            </a:endParaRPr>
          </a:p>
        </p:txBody>
      </p:sp>
      <p:cxnSp>
        <p:nvCxnSpPr>
          <p:cNvPr id="2" name="AutoShape 27">
            <a:extLst>
              <a:ext uri="{FF2B5EF4-FFF2-40B4-BE49-F238E27FC236}">
                <a16:creationId xmlns:a16="http://schemas.microsoft.com/office/drawing/2014/main" id="{7A218210-9995-B39F-4414-56A9A52689EB}"/>
              </a:ext>
            </a:extLst>
          </p:cNvPr>
          <p:cNvCxnSpPr>
            <a:cxnSpLocks noChangeShapeType="1"/>
          </p:cNvCxnSpPr>
          <p:nvPr/>
        </p:nvCxnSpPr>
        <p:spPr bwMode="auto">
          <a:xfrm flipV="1">
            <a:off x="2795752" y="4336596"/>
            <a:ext cx="1339850" cy="474662"/>
          </a:xfrm>
          <a:prstGeom prst="curvedConnector2">
            <a:avLst/>
          </a:prstGeom>
          <a:noFill/>
          <a:ln w="38100">
            <a:solidFill>
              <a:srgbClr val="FF0000"/>
            </a:solidFill>
            <a:round/>
            <a:headEnd/>
            <a:tailEnd type="stealth" w="med" len="med"/>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9842681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E36658-D0AF-02DD-5E6D-FABD12534D3F}"/>
            </a:ext>
          </a:extLst>
        </p:cNvPr>
        <p:cNvGrpSpPr/>
        <p:nvPr/>
      </p:nvGrpSpPr>
      <p:grpSpPr>
        <a:xfrm>
          <a:off x="0" y="0"/>
          <a:ext cx="0" cy="0"/>
          <a:chOff x="0" y="0"/>
          <a:chExt cx="0" cy="0"/>
        </a:xfrm>
      </p:grpSpPr>
      <p:sp>
        <p:nvSpPr>
          <p:cNvPr id="5" name="Oval 2">
            <a:extLst>
              <a:ext uri="{FF2B5EF4-FFF2-40B4-BE49-F238E27FC236}">
                <a16:creationId xmlns:a16="http://schemas.microsoft.com/office/drawing/2014/main" id="{40201E9E-AEF8-9082-B222-68EACC1CFCED}"/>
              </a:ext>
            </a:extLst>
          </p:cNvPr>
          <p:cNvSpPr>
            <a:spLocks noChangeArrowheads="1"/>
          </p:cNvSpPr>
          <p:nvPr/>
        </p:nvSpPr>
        <p:spPr bwMode="auto">
          <a:xfrm>
            <a:off x="5767552" y="44683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6" name="Oval 3">
            <a:extLst>
              <a:ext uri="{FF2B5EF4-FFF2-40B4-BE49-F238E27FC236}">
                <a16:creationId xmlns:a16="http://schemas.microsoft.com/office/drawing/2014/main" id="{640FEC7D-4D6E-77CB-1AE4-E69328E92FAE}"/>
              </a:ext>
            </a:extLst>
          </p:cNvPr>
          <p:cNvSpPr>
            <a:spLocks noChangeArrowheads="1"/>
          </p:cNvSpPr>
          <p:nvPr/>
        </p:nvSpPr>
        <p:spPr bwMode="auto">
          <a:xfrm>
            <a:off x="4091152" y="4011158"/>
            <a:ext cx="304800" cy="381000"/>
          </a:xfrm>
          <a:prstGeom prst="ellipse">
            <a:avLst/>
          </a:prstGeom>
          <a:solidFill>
            <a:srgbClr val="FFFFFF"/>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7" name="Oval 4">
            <a:extLst>
              <a:ext uri="{FF2B5EF4-FFF2-40B4-BE49-F238E27FC236}">
                <a16:creationId xmlns:a16="http://schemas.microsoft.com/office/drawing/2014/main" id="{A8D0CD02-CB80-0E78-5CE3-871CB6C13E9A}"/>
              </a:ext>
            </a:extLst>
          </p:cNvPr>
          <p:cNvSpPr>
            <a:spLocks noChangeArrowheads="1"/>
          </p:cNvSpPr>
          <p:nvPr/>
        </p:nvSpPr>
        <p:spPr bwMode="auto">
          <a:xfrm>
            <a:off x="5005552" y="52303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8" name="Oval 5">
            <a:extLst>
              <a:ext uri="{FF2B5EF4-FFF2-40B4-BE49-F238E27FC236}">
                <a16:creationId xmlns:a16="http://schemas.microsoft.com/office/drawing/2014/main" id="{FF399523-1F76-D3E8-17CE-79DFAC29563A}"/>
              </a:ext>
            </a:extLst>
          </p:cNvPr>
          <p:cNvSpPr>
            <a:spLocks noChangeArrowheads="1"/>
          </p:cNvSpPr>
          <p:nvPr/>
        </p:nvSpPr>
        <p:spPr bwMode="auto">
          <a:xfrm>
            <a:off x="7215352" y="5458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9" name="Oval 6">
            <a:extLst>
              <a:ext uri="{FF2B5EF4-FFF2-40B4-BE49-F238E27FC236}">
                <a16:creationId xmlns:a16="http://schemas.microsoft.com/office/drawing/2014/main" id="{47A55886-1E25-1B31-C751-2E6653CBAED5}"/>
              </a:ext>
            </a:extLst>
          </p:cNvPr>
          <p:cNvSpPr>
            <a:spLocks noChangeArrowheads="1"/>
          </p:cNvSpPr>
          <p:nvPr/>
        </p:nvSpPr>
        <p:spPr bwMode="auto">
          <a:xfrm>
            <a:off x="9729952" y="4239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0" name="Oval 9">
            <a:extLst>
              <a:ext uri="{FF2B5EF4-FFF2-40B4-BE49-F238E27FC236}">
                <a16:creationId xmlns:a16="http://schemas.microsoft.com/office/drawing/2014/main" id="{C17A3777-15EA-CD44-FF0C-9C9740212FE9}"/>
              </a:ext>
            </a:extLst>
          </p:cNvPr>
          <p:cNvSpPr>
            <a:spLocks noChangeArrowheads="1"/>
          </p:cNvSpPr>
          <p:nvPr/>
        </p:nvSpPr>
        <p:spPr bwMode="auto">
          <a:xfrm>
            <a:off x="4091152" y="4011158"/>
            <a:ext cx="304800" cy="381000"/>
          </a:xfrm>
          <a:prstGeom prst="ellipse">
            <a:avLst/>
          </a:prstGeom>
          <a:solidFill>
            <a:srgbClr val="FF0000"/>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1" name="Oval 10">
            <a:extLst>
              <a:ext uri="{FF2B5EF4-FFF2-40B4-BE49-F238E27FC236}">
                <a16:creationId xmlns:a16="http://schemas.microsoft.com/office/drawing/2014/main" id="{0903B963-8732-3BA4-37A8-6E9A7D38009D}"/>
              </a:ext>
            </a:extLst>
          </p:cNvPr>
          <p:cNvSpPr>
            <a:spLocks noChangeArrowheads="1"/>
          </p:cNvSpPr>
          <p:nvPr/>
        </p:nvSpPr>
        <p:spPr bwMode="auto">
          <a:xfrm>
            <a:off x="7215352" y="5458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2" name="Oval 11">
            <a:extLst>
              <a:ext uri="{FF2B5EF4-FFF2-40B4-BE49-F238E27FC236}">
                <a16:creationId xmlns:a16="http://schemas.microsoft.com/office/drawing/2014/main" id="{8188FCAD-DEA1-1D15-47B0-A1FAD3F6EC62}"/>
              </a:ext>
            </a:extLst>
          </p:cNvPr>
          <p:cNvSpPr>
            <a:spLocks noChangeArrowheads="1"/>
          </p:cNvSpPr>
          <p:nvPr/>
        </p:nvSpPr>
        <p:spPr bwMode="auto">
          <a:xfrm>
            <a:off x="5005552" y="52303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3" name="Oval 12">
            <a:extLst>
              <a:ext uri="{FF2B5EF4-FFF2-40B4-BE49-F238E27FC236}">
                <a16:creationId xmlns:a16="http://schemas.microsoft.com/office/drawing/2014/main" id="{69802DED-3336-534E-FB4B-E6DD512EAC82}"/>
              </a:ext>
            </a:extLst>
          </p:cNvPr>
          <p:cNvSpPr>
            <a:spLocks noChangeArrowheads="1"/>
          </p:cNvSpPr>
          <p:nvPr/>
        </p:nvSpPr>
        <p:spPr bwMode="auto">
          <a:xfrm>
            <a:off x="9729952" y="4239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4" name="Oval 13">
            <a:extLst>
              <a:ext uri="{FF2B5EF4-FFF2-40B4-BE49-F238E27FC236}">
                <a16:creationId xmlns:a16="http://schemas.microsoft.com/office/drawing/2014/main" id="{619DE45A-E70D-F8FE-2D45-F731F698906A}"/>
              </a:ext>
            </a:extLst>
          </p:cNvPr>
          <p:cNvSpPr>
            <a:spLocks noChangeArrowheads="1"/>
          </p:cNvSpPr>
          <p:nvPr/>
        </p:nvSpPr>
        <p:spPr bwMode="auto">
          <a:xfrm>
            <a:off x="5767552" y="4468358"/>
            <a:ext cx="304800" cy="381000"/>
          </a:xfrm>
          <a:prstGeom prst="ellipse">
            <a:avLst/>
          </a:prstGeom>
          <a:solidFill>
            <a:srgbClr val="FF0000"/>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5" name="Oval 14">
            <a:extLst>
              <a:ext uri="{FF2B5EF4-FFF2-40B4-BE49-F238E27FC236}">
                <a16:creationId xmlns:a16="http://schemas.microsoft.com/office/drawing/2014/main" id="{F691ABCC-C440-C187-F3C7-A94EE8654FBF}"/>
              </a:ext>
            </a:extLst>
          </p:cNvPr>
          <p:cNvSpPr>
            <a:spLocks noChangeArrowheads="1"/>
          </p:cNvSpPr>
          <p:nvPr/>
        </p:nvSpPr>
        <p:spPr bwMode="auto">
          <a:xfrm>
            <a:off x="4929352" y="3934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6" name="Oval 15">
            <a:extLst>
              <a:ext uri="{FF2B5EF4-FFF2-40B4-BE49-F238E27FC236}">
                <a16:creationId xmlns:a16="http://schemas.microsoft.com/office/drawing/2014/main" id="{5A484F52-8344-4E64-1789-E075814C147E}"/>
              </a:ext>
            </a:extLst>
          </p:cNvPr>
          <p:cNvSpPr>
            <a:spLocks noChangeArrowheads="1"/>
          </p:cNvSpPr>
          <p:nvPr/>
        </p:nvSpPr>
        <p:spPr bwMode="auto">
          <a:xfrm>
            <a:off x="5767552" y="51541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7" name="Oval 16">
            <a:extLst>
              <a:ext uri="{FF2B5EF4-FFF2-40B4-BE49-F238E27FC236}">
                <a16:creationId xmlns:a16="http://schemas.microsoft.com/office/drawing/2014/main" id="{A28F2594-C987-B357-4959-DDDD92B1FAAC}"/>
              </a:ext>
            </a:extLst>
          </p:cNvPr>
          <p:cNvSpPr>
            <a:spLocks noChangeArrowheads="1"/>
          </p:cNvSpPr>
          <p:nvPr/>
        </p:nvSpPr>
        <p:spPr bwMode="auto">
          <a:xfrm>
            <a:off x="5538952" y="3934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8" name="Oval 17">
            <a:extLst>
              <a:ext uri="{FF2B5EF4-FFF2-40B4-BE49-F238E27FC236}">
                <a16:creationId xmlns:a16="http://schemas.microsoft.com/office/drawing/2014/main" id="{F0685158-9894-EC21-F048-92130B5668BC}"/>
              </a:ext>
            </a:extLst>
          </p:cNvPr>
          <p:cNvSpPr>
            <a:spLocks noChangeArrowheads="1"/>
          </p:cNvSpPr>
          <p:nvPr/>
        </p:nvSpPr>
        <p:spPr bwMode="auto">
          <a:xfrm>
            <a:off x="4243552" y="51541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9" name="Oval 18">
            <a:extLst>
              <a:ext uri="{FF2B5EF4-FFF2-40B4-BE49-F238E27FC236}">
                <a16:creationId xmlns:a16="http://schemas.microsoft.com/office/drawing/2014/main" id="{456DDAE5-D544-54A4-592F-0EE4F844A714}"/>
              </a:ext>
            </a:extLst>
          </p:cNvPr>
          <p:cNvSpPr>
            <a:spLocks noChangeArrowheads="1"/>
          </p:cNvSpPr>
          <p:nvPr/>
        </p:nvSpPr>
        <p:spPr bwMode="auto">
          <a:xfrm>
            <a:off x="8205952" y="41635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0" name="Oval 19">
            <a:extLst>
              <a:ext uri="{FF2B5EF4-FFF2-40B4-BE49-F238E27FC236}">
                <a16:creationId xmlns:a16="http://schemas.microsoft.com/office/drawing/2014/main" id="{C3EB8799-0B45-43A3-0E58-551E7840A04A}"/>
              </a:ext>
            </a:extLst>
          </p:cNvPr>
          <p:cNvSpPr>
            <a:spLocks noChangeArrowheads="1"/>
          </p:cNvSpPr>
          <p:nvPr/>
        </p:nvSpPr>
        <p:spPr bwMode="auto">
          <a:xfrm>
            <a:off x="2490952" y="4620758"/>
            <a:ext cx="304800" cy="381000"/>
          </a:xfrm>
          <a:prstGeom prst="ellipse">
            <a:avLst/>
          </a:prstGeom>
          <a:solidFill>
            <a:srgbClr val="FF0000"/>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1" name="Oval 20">
            <a:extLst>
              <a:ext uri="{FF2B5EF4-FFF2-40B4-BE49-F238E27FC236}">
                <a16:creationId xmlns:a16="http://schemas.microsoft.com/office/drawing/2014/main" id="{8C9A046D-D6B9-24D4-B7EC-8AF7886C8DB7}"/>
              </a:ext>
            </a:extLst>
          </p:cNvPr>
          <p:cNvSpPr>
            <a:spLocks noChangeArrowheads="1"/>
          </p:cNvSpPr>
          <p:nvPr/>
        </p:nvSpPr>
        <p:spPr bwMode="auto">
          <a:xfrm>
            <a:off x="6529552" y="4696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2" name="Oval 21">
            <a:extLst>
              <a:ext uri="{FF2B5EF4-FFF2-40B4-BE49-F238E27FC236}">
                <a16:creationId xmlns:a16="http://schemas.microsoft.com/office/drawing/2014/main" id="{B2F68E53-3C3A-651F-355B-25995F342672}"/>
              </a:ext>
            </a:extLst>
          </p:cNvPr>
          <p:cNvSpPr>
            <a:spLocks noChangeArrowheads="1"/>
          </p:cNvSpPr>
          <p:nvPr/>
        </p:nvSpPr>
        <p:spPr bwMode="auto">
          <a:xfrm>
            <a:off x="6377152" y="3858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3" name="Oval 22">
            <a:extLst>
              <a:ext uri="{FF2B5EF4-FFF2-40B4-BE49-F238E27FC236}">
                <a16:creationId xmlns:a16="http://schemas.microsoft.com/office/drawing/2014/main" id="{707F146B-3CB8-0AE3-336F-0F47D192B460}"/>
              </a:ext>
            </a:extLst>
          </p:cNvPr>
          <p:cNvSpPr>
            <a:spLocks noChangeArrowheads="1"/>
          </p:cNvSpPr>
          <p:nvPr/>
        </p:nvSpPr>
        <p:spPr bwMode="auto">
          <a:xfrm>
            <a:off x="7062952" y="41635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4" name="Oval 23">
            <a:extLst>
              <a:ext uri="{FF2B5EF4-FFF2-40B4-BE49-F238E27FC236}">
                <a16:creationId xmlns:a16="http://schemas.microsoft.com/office/drawing/2014/main" id="{F94ECCA2-76F7-6EB5-A135-AAD043279528}"/>
              </a:ext>
            </a:extLst>
          </p:cNvPr>
          <p:cNvSpPr>
            <a:spLocks noChangeArrowheads="1"/>
          </p:cNvSpPr>
          <p:nvPr/>
        </p:nvSpPr>
        <p:spPr bwMode="auto">
          <a:xfrm>
            <a:off x="9044152" y="56875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5" name="Oval 24">
            <a:extLst>
              <a:ext uri="{FF2B5EF4-FFF2-40B4-BE49-F238E27FC236}">
                <a16:creationId xmlns:a16="http://schemas.microsoft.com/office/drawing/2014/main" id="{4378066C-79F7-C9EA-1106-BB2DE8CE644E}"/>
              </a:ext>
            </a:extLst>
          </p:cNvPr>
          <p:cNvSpPr>
            <a:spLocks noChangeArrowheads="1"/>
          </p:cNvSpPr>
          <p:nvPr/>
        </p:nvSpPr>
        <p:spPr bwMode="auto">
          <a:xfrm>
            <a:off x="9044152" y="41635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6" name="Oval 25">
            <a:extLst>
              <a:ext uri="{FF2B5EF4-FFF2-40B4-BE49-F238E27FC236}">
                <a16:creationId xmlns:a16="http://schemas.microsoft.com/office/drawing/2014/main" id="{291EB6D5-6C78-1149-C098-8004BB91F727}"/>
              </a:ext>
            </a:extLst>
          </p:cNvPr>
          <p:cNvSpPr>
            <a:spLocks noChangeArrowheads="1"/>
          </p:cNvSpPr>
          <p:nvPr/>
        </p:nvSpPr>
        <p:spPr bwMode="auto">
          <a:xfrm>
            <a:off x="9577552" y="5001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7" name="Oval 26">
            <a:extLst>
              <a:ext uri="{FF2B5EF4-FFF2-40B4-BE49-F238E27FC236}">
                <a16:creationId xmlns:a16="http://schemas.microsoft.com/office/drawing/2014/main" id="{60CEEFEB-F0D2-78A0-3B30-BA17E703E139}"/>
              </a:ext>
            </a:extLst>
          </p:cNvPr>
          <p:cNvSpPr>
            <a:spLocks noChangeArrowheads="1"/>
          </p:cNvSpPr>
          <p:nvPr/>
        </p:nvSpPr>
        <p:spPr bwMode="auto">
          <a:xfrm>
            <a:off x="8434552" y="5382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cxnSp>
        <p:nvCxnSpPr>
          <p:cNvPr id="33" name="AutoShape 33">
            <a:extLst>
              <a:ext uri="{FF2B5EF4-FFF2-40B4-BE49-F238E27FC236}">
                <a16:creationId xmlns:a16="http://schemas.microsoft.com/office/drawing/2014/main" id="{6136C72A-3687-EC89-0D2B-91D329E7FF2B}"/>
              </a:ext>
            </a:extLst>
          </p:cNvPr>
          <p:cNvCxnSpPr>
            <a:cxnSpLocks noChangeShapeType="1"/>
            <a:endCxn id="20" idx="4"/>
          </p:cNvCxnSpPr>
          <p:nvPr/>
        </p:nvCxnSpPr>
        <p:spPr bwMode="auto">
          <a:xfrm rot="16200000">
            <a:off x="2071852" y="5039858"/>
            <a:ext cx="609600" cy="533400"/>
          </a:xfrm>
          <a:prstGeom prst="curvedConnector3">
            <a:avLst>
              <a:gd name="adj1" fmla="val 50000"/>
            </a:avLst>
          </a:prstGeom>
          <a:noFill/>
          <a:ln w="38100">
            <a:solidFill>
              <a:srgbClr val="FF0000"/>
            </a:solidFill>
            <a:round/>
            <a:headEnd/>
            <a:tailEnd type="triangle" w="med" len="med"/>
          </a:ln>
          <a:extLst>
            <a:ext uri="{909E8E84-426E-40dd-AFC4-6F175D3DCCD1}">
              <a14:hiddenFill xmlns:a14="http://schemas.microsoft.com/office/drawing/2010/main" xmlns="">
                <a:noFill/>
              </a14:hiddenFill>
            </a:ext>
          </a:extLst>
        </p:spPr>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1921F978-F361-934B-45BB-186FFA5D2336}"/>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29" name="Rectangle 28">
                <a:extLst>
                  <a:ext uri="{FF2B5EF4-FFF2-40B4-BE49-F238E27FC236}">
                    <a16:creationId xmlns:a16="http://schemas.microsoft.com/office/drawing/2014/main" id="{1921F978-F361-934B-45BB-186FFA5D2336}"/>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3"/>
                <a:stretch>
                  <a:fillRect/>
                </a:stretch>
              </a:blipFill>
              <a:ln>
                <a:noFill/>
              </a:ln>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D0ADE018-A69D-3141-54BC-2E5D061D03D6}"/>
              </a:ext>
            </a:extLst>
          </p:cNvPr>
          <p:cNvSpPr txBox="1">
            <a:spLocks/>
          </p:cNvSpPr>
          <p:nvPr/>
        </p:nvSpPr>
        <p:spPr>
          <a:xfrm>
            <a:off x="1647479" y="1224953"/>
            <a:ext cx="9020522" cy="2425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The </a:t>
            </a:r>
            <a:r>
              <a:rPr lang="en-US" b="1" dirty="0">
                <a:solidFill>
                  <a:srgbClr val="C00000"/>
                </a:solidFill>
              </a:rPr>
              <a:t>basic reproduction number</a:t>
            </a:r>
            <a:r>
              <a:rPr lang="en-US" b="1" dirty="0">
                <a:solidFill>
                  <a:schemeClr val="bg1"/>
                </a:solidFill>
              </a:rPr>
              <a:t> </a:t>
            </a:r>
            <a:r>
              <a:rPr lang="en-US" dirty="0">
                <a:solidFill>
                  <a:schemeClr val="bg1"/>
                </a:solidFill>
              </a:rPr>
              <a:t>for a pathogen</a:t>
            </a:r>
          </a:p>
          <a:p>
            <a:r>
              <a:rPr lang="en-US" dirty="0">
                <a:solidFill>
                  <a:schemeClr val="bg1"/>
                </a:solidFill>
              </a:rPr>
              <a:t>Defined as: the number of new cases caused by one infectious case in a </a:t>
            </a:r>
            <a:r>
              <a:rPr lang="en-US" b="1" dirty="0">
                <a:solidFill>
                  <a:schemeClr val="accent6">
                    <a:lumMod val="75000"/>
                  </a:schemeClr>
                </a:solidFill>
              </a:rPr>
              <a:t>completely susceptible</a:t>
            </a:r>
            <a:r>
              <a:rPr lang="en-US" b="1" dirty="0">
                <a:solidFill>
                  <a:schemeClr val="bg1"/>
                </a:solidFill>
              </a:rPr>
              <a:t> </a:t>
            </a:r>
            <a:r>
              <a:rPr lang="en-US" dirty="0">
                <a:solidFill>
                  <a:schemeClr val="bg1"/>
                </a:solidFill>
              </a:rPr>
              <a:t>population</a:t>
            </a:r>
          </a:p>
          <a:p>
            <a:endParaRPr lang="en-US" dirty="0">
              <a:solidFill>
                <a:schemeClr val="bg1"/>
              </a:solidFill>
            </a:endParaRPr>
          </a:p>
        </p:txBody>
      </p:sp>
      <p:cxnSp>
        <p:nvCxnSpPr>
          <p:cNvPr id="2" name="AutoShape 27">
            <a:extLst>
              <a:ext uri="{FF2B5EF4-FFF2-40B4-BE49-F238E27FC236}">
                <a16:creationId xmlns:a16="http://schemas.microsoft.com/office/drawing/2014/main" id="{2E360438-22EB-E3A9-E639-494C037B1419}"/>
              </a:ext>
            </a:extLst>
          </p:cNvPr>
          <p:cNvCxnSpPr>
            <a:cxnSpLocks noChangeShapeType="1"/>
          </p:cNvCxnSpPr>
          <p:nvPr/>
        </p:nvCxnSpPr>
        <p:spPr bwMode="auto">
          <a:xfrm flipV="1">
            <a:off x="2795752" y="4336596"/>
            <a:ext cx="1339850" cy="474662"/>
          </a:xfrm>
          <a:prstGeom prst="curvedConnector2">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3" name="AutoShape 29">
            <a:extLst>
              <a:ext uri="{FF2B5EF4-FFF2-40B4-BE49-F238E27FC236}">
                <a16:creationId xmlns:a16="http://schemas.microsoft.com/office/drawing/2014/main" id="{7526FD49-9C20-84FF-60F9-DB3748112BC5}"/>
              </a:ext>
            </a:extLst>
          </p:cNvPr>
          <p:cNvCxnSpPr>
            <a:cxnSpLocks noChangeShapeType="1"/>
          </p:cNvCxnSpPr>
          <p:nvPr/>
        </p:nvCxnSpPr>
        <p:spPr bwMode="auto">
          <a:xfrm>
            <a:off x="2795752" y="4811258"/>
            <a:ext cx="3124200" cy="38100"/>
          </a:xfrm>
          <a:prstGeom prst="curvedConnector4">
            <a:avLst>
              <a:gd name="adj1" fmla="val 47560"/>
              <a:gd name="adj2" fmla="val 700000"/>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5726346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2ABD5-6EE0-4FE2-C383-FE10F2BBEE81}"/>
            </a:ext>
          </a:extLst>
        </p:cNvPr>
        <p:cNvGrpSpPr/>
        <p:nvPr/>
      </p:nvGrpSpPr>
      <p:grpSpPr>
        <a:xfrm>
          <a:off x="0" y="0"/>
          <a:ext cx="0" cy="0"/>
          <a:chOff x="0" y="0"/>
          <a:chExt cx="0" cy="0"/>
        </a:xfrm>
      </p:grpSpPr>
      <p:sp>
        <p:nvSpPr>
          <p:cNvPr id="5" name="Oval 2">
            <a:extLst>
              <a:ext uri="{FF2B5EF4-FFF2-40B4-BE49-F238E27FC236}">
                <a16:creationId xmlns:a16="http://schemas.microsoft.com/office/drawing/2014/main" id="{27D45B77-057D-519E-BC83-29E81D3501B0}"/>
              </a:ext>
            </a:extLst>
          </p:cNvPr>
          <p:cNvSpPr>
            <a:spLocks noChangeArrowheads="1"/>
          </p:cNvSpPr>
          <p:nvPr/>
        </p:nvSpPr>
        <p:spPr bwMode="auto">
          <a:xfrm>
            <a:off x="5767552" y="44683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6" name="Oval 3">
            <a:extLst>
              <a:ext uri="{FF2B5EF4-FFF2-40B4-BE49-F238E27FC236}">
                <a16:creationId xmlns:a16="http://schemas.microsoft.com/office/drawing/2014/main" id="{6686E511-9EF7-29FD-7C90-53D19E8746AF}"/>
              </a:ext>
            </a:extLst>
          </p:cNvPr>
          <p:cNvSpPr>
            <a:spLocks noChangeArrowheads="1"/>
          </p:cNvSpPr>
          <p:nvPr/>
        </p:nvSpPr>
        <p:spPr bwMode="auto">
          <a:xfrm>
            <a:off x="4091152" y="4011158"/>
            <a:ext cx="304800" cy="381000"/>
          </a:xfrm>
          <a:prstGeom prst="ellipse">
            <a:avLst/>
          </a:prstGeom>
          <a:solidFill>
            <a:srgbClr val="FFFFFF"/>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7" name="Oval 4">
            <a:extLst>
              <a:ext uri="{FF2B5EF4-FFF2-40B4-BE49-F238E27FC236}">
                <a16:creationId xmlns:a16="http://schemas.microsoft.com/office/drawing/2014/main" id="{5E07C177-4D62-F37E-0E0A-2A113978FFBF}"/>
              </a:ext>
            </a:extLst>
          </p:cNvPr>
          <p:cNvSpPr>
            <a:spLocks noChangeArrowheads="1"/>
          </p:cNvSpPr>
          <p:nvPr/>
        </p:nvSpPr>
        <p:spPr bwMode="auto">
          <a:xfrm>
            <a:off x="5005552" y="52303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8" name="Oval 5">
            <a:extLst>
              <a:ext uri="{FF2B5EF4-FFF2-40B4-BE49-F238E27FC236}">
                <a16:creationId xmlns:a16="http://schemas.microsoft.com/office/drawing/2014/main" id="{4D139C1D-0706-5567-F08D-6E56395A960A}"/>
              </a:ext>
            </a:extLst>
          </p:cNvPr>
          <p:cNvSpPr>
            <a:spLocks noChangeArrowheads="1"/>
          </p:cNvSpPr>
          <p:nvPr/>
        </p:nvSpPr>
        <p:spPr bwMode="auto">
          <a:xfrm>
            <a:off x="7215352" y="5458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9" name="Oval 6">
            <a:extLst>
              <a:ext uri="{FF2B5EF4-FFF2-40B4-BE49-F238E27FC236}">
                <a16:creationId xmlns:a16="http://schemas.microsoft.com/office/drawing/2014/main" id="{86270443-DBF8-EA23-CDF0-29D19771DA57}"/>
              </a:ext>
            </a:extLst>
          </p:cNvPr>
          <p:cNvSpPr>
            <a:spLocks noChangeArrowheads="1"/>
          </p:cNvSpPr>
          <p:nvPr/>
        </p:nvSpPr>
        <p:spPr bwMode="auto">
          <a:xfrm>
            <a:off x="9729952" y="4239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0" name="Oval 9">
            <a:extLst>
              <a:ext uri="{FF2B5EF4-FFF2-40B4-BE49-F238E27FC236}">
                <a16:creationId xmlns:a16="http://schemas.microsoft.com/office/drawing/2014/main" id="{55B9C44A-A58A-4030-BA37-2AAD6BC2D4C1}"/>
              </a:ext>
            </a:extLst>
          </p:cNvPr>
          <p:cNvSpPr>
            <a:spLocks noChangeArrowheads="1"/>
          </p:cNvSpPr>
          <p:nvPr/>
        </p:nvSpPr>
        <p:spPr bwMode="auto">
          <a:xfrm>
            <a:off x="4091152" y="4011158"/>
            <a:ext cx="304800" cy="381000"/>
          </a:xfrm>
          <a:prstGeom prst="ellipse">
            <a:avLst/>
          </a:prstGeom>
          <a:solidFill>
            <a:srgbClr val="FF0000"/>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1" name="Oval 10">
            <a:extLst>
              <a:ext uri="{FF2B5EF4-FFF2-40B4-BE49-F238E27FC236}">
                <a16:creationId xmlns:a16="http://schemas.microsoft.com/office/drawing/2014/main" id="{3BC0019F-DA74-B163-4048-BED5CC6BA252}"/>
              </a:ext>
            </a:extLst>
          </p:cNvPr>
          <p:cNvSpPr>
            <a:spLocks noChangeArrowheads="1"/>
          </p:cNvSpPr>
          <p:nvPr/>
        </p:nvSpPr>
        <p:spPr bwMode="auto">
          <a:xfrm>
            <a:off x="7215352" y="5458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2" name="Oval 11">
            <a:extLst>
              <a:ext uri="{FF2B5EF4-FFF2-40B4-BE49-F238E27FC236}">
                <a16:creationId xmlns:a16="http://schemas.microsoft.com/office/drawing/2014/main" id="{7E4AB90D-B5AB-1437-9EE2-5745917BF4DB}"/>
              </a:ext>
            </a:extLst>
          </p:cNvPr>
          <p:cNvSpPr>
            <a:spLocks noChangeArrowheads="1"/>
          </p:cNvSpPr>
          <p:nvPr/>
        </p:nvSpPr>
        <p:spPr bwMode="auto">
          <a:xfrm>
            <a:off x="5005552" y="5230358"/>
            <a:ext cx="304800" cy="381000"/>
          </a:xfrm>
          <a:prstGeom prst="ellipse">
            <a:avLst/>
          </a:prstGeom>
          <a:solidFill>
            <a:srgbClr val="FF0000"/>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3" name="Oval 12">
            <a:extLst>
              <a:ext uri="{FF2B5EF4-FFF2-40B4-BE49-F238E27FC236}">
                <a16:creationId xmlns:a16="http://schemas.microsoft.com/office/drawing/2014/main" id="{9F4FFF53-9276-BF71-2294-AB9D3374A68F}"/>
              </a:ext>
            </a:extLst>
          </p:cNvPr>
          <p:cNvSpPr>
            <a:spLocks noChangeArrowheads="1"/>
          </p:cNvSpPr>
          <p:nvPr/>
        </p:nvSpPr>
        <p:spPr bwMode="auto">
          <a:xfrm>
            <a:off x="9729952" y="4239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4" name="Oval 13">
            <a:extLst>
              <a:ext uri="{FF2B5EF4-FFF2-40B4-BE49-F238E27FC236}">
                <a16:creationId xmlns:a16="http://schemas.microsoft.com/office/drawing/2014/main" id="{15A5F36B-9F59-29D1-3D6B-24529F7C71A0}"/>
              </a:ext>
            </a:extLst>
          </p:cNvPr>
          <p:cNvSpPr>
            <a:spLocks noChangeArrowheads="1"/>
          </p:cNvSpPr>
          <p:nvPr/>
        </p:nvSpPr>
        <p:spPr bwMode="auto">
          <a:xfrm>
            <a:off x="5767552" y="4468358"/>
            <a:ext cx="304800" cy="381000"/>
          </a:xfrm>
          <a:prstGeom prst="ellipse">
            <a:avLst/>
          </a:prstGeom>
          <a:solidFill>
            <a:srgbClr val="FF0000"/>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5" name="Oval 14">
            <a:extLst>
              <a:ext uri="{FF2B5EF4-FFF2-40B4-BE49-F238E27FC236}">
                <a16:creationId xmlns:a16="http://schemas.microsoft.com/office/drawing/2014/main" id="{27DD7BD1-C344-4AF5-823E-9A2D4D2137E7}"/>
              </a:ext>
            </a:extLst>
          </p:cNvPr>
          <p:cNvSpPr>
            <a:spLocks noChangeArrowheads="1"/>
          </p:cNvSpPr>
          <p:nvPr/>
        </p:nvSpPr>
        <p:spPr bwMode="auto">
          <a:xfrm>
            <a:off x="4929352" y="3934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6" name="Oval 15">
            <a:extLst>
              <a:ext uri="{FF2B5EF4-FFF2-40B4-BE49-F238E27FC236}">
                <a16:creationId xmlns:a16="http://schemas.microsoft.com/office/drawing/2014/main" id="{251A4D7F-714F-9906-6EB0-BC70B0EBD8BD}"/>
              </a:ext>
            </a:extLst>
          </p:cNvPr>
          <p:cNvSpPr>
            <a:spLocks noChangeArrowheads="1"/>
          </p:cNvSpPr>
          <p:nvPr/>
        </p:nvSpPr>
        <p:spPr bwMode="auto">
          <a:xfrm>
            <a:off x="5767552" y="51541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7" name="Oval 16">
            <a:extLst>
              <a:ext uri="{FF2B5EF4-FFF2-40B4-BE49-F238E27FC236}">
                <a16:creationId xmlns:a16="http://schemas.microsoft.com/office/drawing/2014/main" id="{F3B54E47-0F1F-7680-4500-DE54DC66E24D}"/>
              </a:ext>
            </a:extLst>
          </p:cNvPr>
          <p:cNvSpPr>
            <a:spLocks noChangeArrowheads="1"/>
          </p:cNvSpPr>
          <p:nvPr/>
        </p:nvSpPr>
        <p:spPr bwMode="auto">
          <a:xfrm>
            <a:off x="5538952" y="3934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8" name="Oval 17">
            <a:extLst>
              <a:ext uri="{FF2B5EF4-FFF2-40B4-BE49-F238E27FC236}">
                <a16:creationId xmlns:a16="http://schemas.microsoft.com/office/drawing/2014/main" id="{4D6B9C40-FE13-4D2C-4C9D-3AEF36D5F515}"/>
              </a:ext>
            </a:extLst>
          </p:cNvPr>
          <p:cNvSpPr>
            <a:spLocks noChangeArrowheads="1"/>
          </p:cNvSpPr>
          <p:nvPr/>
        </p:nvSpPr>
        <p:spPr bwMode="auto">
          <a:xfrm>
            <a:off x="4243552" y="51541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9" name="Oval 18">
            <a:extLst>
              <a:ext uri="{FF2B5EF4-FFF2-40B4-BE49-F238E27FC236}">
                <a16:creationId xmlns:a16="http://schemas.microsoft.com/office/drawing/2014/main" id="{65DA5B51-D428-CFAC-835B-0EDBA2E23CD1}"/>
              </a:ext>
            </a:extLst>
          </p:cNvPr>
          <p:cNvSpPr>
            <a:spLocks noChangeArrowheads="1"/>
          </p:cNvSpPr>
          <p:nvPr/>
        </p:nvSpPr>
        <p:spPr bwMode="auto">
          <a:xfrm>
            <a:off x="8205952" y="41635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0" name="Oval 19">
            <a:extLst>
              <a:ext uri="{FF2B5EF4-FFF2-40B4-BE49-F238E27FC236}">
                <a16:creationId xmlns:a16="http://schemas.microsoft.com/office/drawing/2014/main" id="{AAFE681A-1A6D-6F21-5A36-64FB6235403B}"/>
              </a:ext>
            </a:extLst>
          </p:cNvPr>
          <p:cNvSpPr>
            <a:spLocks noChangeArrowheads="1"/>
          </p:cNvSpPr>
          <p:nvPr/>
        </p:nvSpPr>
        <p:spPr bwMode="auto">
          <a:xfrm>
            <a:off x="2490952" y="4620758"/>
            <a:ext cx="304800" cy="381000"/>
          </a:xfrm>
          <a:prstGeom prst="ellipse">
            <a:avLst/>
          </a:prstGeom>
          <a:solidFill>
            <a:srgbClr val="FF0000"/>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1" name="Oval 20">
            <a:extLst>
              <a:ext uri="{FF2B5EF4-FFF2-40B4-BE49-F238E27FC236}">
                <a16:creationId xmlns:a16="http://schemas.microsoft.com/office/drawing/2014/main" id="{C6DF75D4-979F-07AC-6F57-C416AFA3D2BD}"/>
              </a:ext>
            </a:extLst>
          </p:cNvPr>
          <p:cNvSpPr>
            <a:spLocks noChangeArrowheads="1"/>
          </p:cNvSpPr>
          <p:nvPr/>
        </p:nvSpPr>
        <p:spPr bwMode="auto">
          <a:xfrm>
            <a:off x="6529552" y="4696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2" name="Oval 21">
            <a:extLst>
              <a:ext uri="{FF2B5EF4-FFF2-40B4-BE49-F238E27FC236}">
                <a16:creationId xmlns:a16="http://schemas.microsoft.com/office/drawing/2014/main" id="{DD0D1D5C-D8CA-D3B8-D214-BB96FB993D87}"/>
              </a:ext>
            </a:extLst>
          </p:cNvPr>
          <p:cNvSpPr>
            <a:spLocks noChangeArrowheads="1"/>
          </p:cNvSpPr>
          <p:nvPr/>
        </p:nvSpPr>
        <p:spPr bwMode="auto">
          <a:xfrm>
            <a:off x="6377152" y="3858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3" name="Oval 22">
            <a:extLst>
              <a:ext uri="{FF2B5EF4-FFF2-40B4-BE49-F238E27FC236}">
                <a16:creationId xmlns:a16="http://schemas.microsoft.com/office/drawing/2014/main" id="{8091315E-334E-FAF1-CB6F-12CFB4C73863}"/>
              </a:ext>
            </a:extLst>
          </p:cNvPr>
          <p:cNvSpPr>
            <a:spLocks noChangeArrowheads="1"/>
          </p:cNvSpPr>
          <p:nvPr/>
        </p:nvSpPr>
        <p:spPr bwMode="auto">
          <a:xfrm>
            <a:off x="7062952" y="41635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4" name="Oval 23">
            <a:extLst>
              <a:ext uri="{FF2B5EF4-FFF2-40B4-BE49-F238E27FC236}">
                <a16:creationId xmlns:a16="http://schemas.microsoft.com/office/drawing/2014/main" id="{B6B5C220-A3D5-DEFD-4CF4-6BAE8EC73D52}"/>
              </a:ext>
            </a:extLst>
          </p:cNvPr>
          <p:cNvSpPr>
            <a:spLocks noChangeArrowheads="1"/>
          </p:cNvSpPr>
          <p:nvPr/>
        </p:nvSpPr>
        <p:spPr bwMode="auto">
          <a:xfrm>
            <a:off x="9044152" y="56875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5" name="Oval 24">
            <a:extLst>
              <a:ext uri="{FF2B5EF4-FFF2-40B4-BE49-F238E27FC236}">
                <a16:creationId xmlns:a16="http://schemas.microsoft.com/office/drawing/2014/main" id="{2B9F66FF-D920-ACB8-08F7-C4096129FE06}"/>
              </a:ext>
            </a:extLst>
          </p:cNvPr>
          <p:cNvSpPr>
            <a:spLocks noChangeArrowheads="1"/>
          </p:cNvSpPr>
          <p:nvPr/>
        </p:nvSpPr>
        <p:spPr bwMode="auto">
          <a:xfrm>
            <a:off x="9044152" y="41635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6" name="Oval 25">
            <a:extLst>
              <a:ext uri="{FF2B5EF4-FFF2-40B4-BE49-F238E27FC236}">
                <a16:creationId xmlns:a16="http://schemas.microsoft.com/office/drawing/2014/main" id="{FE947060-BF77-84F7-11CB-3817A30F17E5}"/>
              </a:ext>
            </a:extLst>
          </p:cNvPr>
          <p:cNvSpPr>
            <a:spLocks noChangeArrowheads="1"/>
          </p:cNvSpPr>
          <p:nvPr/>
        </p:nvSpPr>
        <p:spPr bwMode="auto">
          <a:xfrm>
            <a:off x="9577552" y="5001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7" name="Oval 26">
            <a:extLst>
              <a:ext uri="{FF2B5EF4-FFF2-40B4-BE49-F238E27FC236}">
                <a16:creationId xmlns:a16="http://schemas.microsoft.com/office/drawing/2014/main" id="{F05517A3-0A9B-D363-F3C9-82198689C6C0}"/>
              </a:ext>
            </a:extLst>
          </p:cNvPr>
          <p:cNvSpPr>
            <a:spLocks noChangeArrowheads="1"/>
          </p:cNvSpPr>
          <p:nvPr/>
        </p:nvSpPr>
        <p:spPr bwMode="auto">
          <a:xfrm>
            <a:off x="8434552" y="5382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cxnSp>
        <p:nvCxnSpPr>
          <p:cNvPr id="33" name="AutoShape 33">
            <a:extLst>
              <a:ext uri="{FF2B5EF4-FFF2-40B4-BE49-F238E27FC236}">
                <a16:creationId xmlns:a16="http://schemas.microsoft.com/office/drawing/2014/main" id="{38E7249E-8F91-4457-6CDC-517ED5ABDFAD}"/>
              </a:ext>
            </a:extLst>
          </p:cNvPr>
          <p:cNvCxnSpPr>
            <a:cxnSpLocks noChangeShapeType="1"/>
            <a:endCxn id="20" idx="4"/>
          </p:cNvCxnSpPr>
          <p:nvPr/>
        </p:nvCxnSpPr>
        <p:spPr bwMode="auto">
          <a:xfrm rot="16200000">
            <a:off x="2071852" y="5039858"/>
            <a:ext cx="609600" cy="533400"/>
          </a:xfrm>
          <a:prstGeom prst="curvedConnector3">
            <a:avLst>
              <a:gd name="adj1" fmla="val 50000"/>
            </a:avLst>
          </a:prstGeom>
          <a:noFill/>
          <a:ln w="38100">
            <a:solidFill>
              <a:srgbClr val="FF0000"/>
            </a:solidFill>
            <a:round/>
            <a:headEnd/>
            <a:tailEnd type="triangle" w="med" len="med"/>
          </a:ln>
          <a:extLst>
            <a:ext uri="{909E8E84-426E-40dd-AFC4-6F175D3DCCD1}">
              <a14:hiddenFill xmlns:a14="http://schemas.microsoft.com/office/drawing/2010/main" xmlns="">
                <a:noFill/>
              </a14:hiddenFill>
            </a:ext>
          </a:extLst>
        </p:spPr>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BF7518F2-C5A2-7942-8B11-6586A4CA81FD}"/>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29" name="Rectangle 28">
                <a:extLst>
                  <a:ext uri="{FF2B5EF4-FFF2-40B4-BE49-F238E27FC236}">
                    <a16:creationId xmlns:a16="http://schemas.microsoft.com/office/drawing/2014/main" id="{BF7518F2-C5A2-7942-8B11-6586A4CA81FD}"/>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3"/>
                <a:stretch>
                  <a:fillRect/>
                </a:stretch>
              </a:blipFill>
              <a:ln>
                <a:noFill/>
              </a:ln>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52884F83-CA80-847E-17A8-29853B92F30C}"/>
              </a:ext>
            </a:extLst>
          </p:cNvPr>
          <p:cNvSpPr txBox="1">
            <a:spLocks/>
          </p:cNvSpPr>
          <p:nvPr/>
        </p:nvSpPr>
        <p:spPr>
          <a:xfrm>
            <a:off x="1647479" y="1224953"/>
            <a:ext cx="9020522" cy="2425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The </a:t>
            </a:r>
            <a:r>
              <a:rPr lang="en-US" b="1" dirty="0">
                <a:solidFill>
                  <a:srgbClr val="C00000"/>
                </a:solidFill>
              </a:rPr>
              <a:t>basic reproduction number</a:t>
            </a:r>
            <a:r>
              <a:rPr lang="en-US" b="1" dirty="0">
                <a:solidFill>
                  <a:schemeClr val="bg1"/>
                </a:solidFill>
              </a:rPr>
              <a:t> </a:t>
            </a:r>
            <a:r>
              <a:rPr lang="en-US" dirty="0">
                <a:solidFill>
                  <a:schemeClr val="bg1"/>
                </a:solidFill>
              </a:rPr>
              <a:t>for a pathogen</a:t>
            </a:r>
          </a:p>
          <a:p>
            <a:r>
              <a:rPr lang="en-US" dirty="0">
                <a:solidFill>
                  <a:schemeClr val="bg1"/>
                </a:solidFill>
              </a:rPr>
              <a:t>Defined as: the number of new cases caused by one infectious case in a </a:t>
            </a:r>
            <a:r>
              <a:rPr lang="en-US" b="1" dirty="0">
                <a:solidFill>
                  <a:schemeClr val="accent6">
                    <a:lumMod val="75000"/>
                  </a:schemeClr>
                </a:solidFill>
              </a:rPr>
              <a:t>completely susceptible</a:t>
            </a:r>
            <a:r>
              <a:rPr lang="en-US" b="1" dirty="0">
                <a:solidFill>
                  <a:schemeClr val="bg1"/>
                </a:solidFill>
              </a:rPr>
              <a:t> </a:t>
            </a:r>
            <a:r>
              <a:rPr lang="en-US" dirty="0">
                <a:solidFill>
                  <a:schemeClr val="bg1"/>
                </a:solidFill>
              </a:rPr>
              <a:t>population</a:t>
            </a:r>
          </a:p>
          <a:p>
            <a:endParaRPr lang="en-US" dirty="0">
              <a:solidFill>
                <a:schemeClr val="bg1"/>
              </a:solidFill>
            </a:endParaRPr>
          </a:p>
        </p:txBody>
      </p:sp>
      <p:cxnSp>
        <p:nvCxnSpPr>
          <p:cNvPr id="2" name="AutoShape 27">
            <a:extLst>
              <a:ext uri="{FF2B5EF4-FFF2-40B4-BE49-F238E27FC236}">
                <a16:creationId xmlns:a16="http://schemas.microsoft.com/office/drawing/2014/main" id="{1DC52C94-C0AC-4AE8-1F85-CA5F7F6D8596}"/>
              </a:ext>
            </a:extLst>
          </p:cNvPr>
          <p:cNvCxnSpPr>
            <a:cxnSpLocks noChangeShapeType="1"/>
          </p:cNvCxnSpPr>
          <p:nvPr/>
        </p:nvCxnSpPr>
        <p:spPr bwMode="auto">
          <a:xfrm flipV="1">
            <a:off x="2795752" y="4336596"/>
            <a:ext cx="1339850" cy="474662"/>
          </a:xfrm>
          <a:prstGeom prst="curvedConnector2">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3" name="AutoShape 29">
            <a:extLst>
              <a:ext uri="{FF2B5EF4-FFF2-40B4-BE49-F238E27FC236}">
                <a16:creationId xmlns:a16="http://schemas.microsoft.com/office/drawing/2014/main" id="{5E2F6905-9065-E611-E58F-AD3B9D628782}"/>
              </a:ext>
            </a:extLst>
          </p:cNvPr>
          <p:cNvCxnSpPr>
            <a:cxnSpLocks noChangeShapeType="1"/>
          </p:cNvCxnSpPr>
          <p:nvPr/>
        </p:nvCxnSpPr>
        <p:spPr bwMode="auto">
          <a:xfrm>
            <a:off x="2795752" y="4811258"/>
            <a:ext cx="3124200" cy="38100"/>
          </a:xfrm>
          <a:prstGeom prst="curvedConnector4">
            <a:avLst>
              <a:gd name="adj1" fmla="val 47560"/>
              <a:gd name="adj2" fmla="val 700000"/>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4" name="AutoShape 28">
            <a:extLst>
              <a:ext uri="{FF2B5EF4-FFF2-40B4-BE49-F238E27FC236}">
                <a16:creationId xmlns:a16="http://schemas.microsoft.com/office/drawing/2014/main" id="{147B17ED-D340-E265-375A-2C65EB8062B8}"/>
              </a:ext>
            </a:extLst>
          </p:cNvPr>
          <p:cNvCxnSpPr>
            <a:cxnSpLocks noChangeShapeType="1"/>
          </p:cNvCxnSpPr>
          <p:nvPr/>
        </p:nvCxnSpPr>
        <p:spPr bwMode="auto">
          <a:xfrm>
            <a:off x="2643352" y="4773158"/>
            <a:ext cx="2514600" cy="838200"/>
          </a:xfrm>
          <a:prstGeom prst="curvedConnector4">
            <a:avLst>
              <a:gd name="adj1" fmla="val 46972"/>
              <a:gd name="adj2" fmla="val 127273"/>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4254749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6ECD7-4B7E-04B8-C378-8768C171D01F}"/>
              </a:ext>
            </a:extLst>
          </p:cNvPr>
          <p:cNvSpPr>
            <a:spLocks noGrp="1"/>
          </p:cNvSpPr>
          <p:nvPr>
            <p:ph type="title"/>
          </p:nvPr>
        </p:nvSpPr>
        <p:spPr/>
        <p:txBody>
          <a:bodyPr/>
          <a:lstStyle/>
          <a:p>
            <a:r>
              <a:rPr lang="en-US" dirty="0">
                <a:solidFill>
                  <a:schemeClr val="bg1"/>
                </a:solidFill>
              </a:rPr>
              <a:t>What is </a:t>
            </a:r>
            <a:r>
              <a:rPr lang="en-US" u="sng" dirty="0">
                <a:solidFill>
                  <a:schemeClr val="bg1"/>
                </a:solidFill>
              </a:rPr>
              <a:t>global health</a:t>
            </a:r>
            <a:r>
              <a:rPr lang="en-US" dirty="0">
                <a:solidFill>
                  <a:schemeClr val="bg1"/>
                </a:solidFill>
              </a:rPr>
              <a:t>?</a:t>
            </a:r>
          </a:p>
        </p:txBody>
      </p:sp>
      <p:sp>
        <p:nvSpPr>
          <p:cNvPr id="5" name="Content Placeholder 4">
            <a:extLst>
              <a:ext uri="{FF2B5EF4-FFF2-40B4-BE49-F238E27FC236}">
                <a16:creationId xmlns:a16="http://schemas.microsoft.com/office/drawing/2014/main" id="{24108795-E6CE-AFC9-899C-1021AAA02A6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680215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0ECE7-01EA-A985-E769-93AF64C2B3AA}"/>
            </a:ext>
          </a:extLst>
        </p:cNvPr>
        <p:cNvGrpSpPr/>
        <p:nvPr/>
      </p:nvGrpSpPr>
      <p:grpSpPr>
        <a:xfrm>
          <a:off x="0" y="0"/>
          <a:ext cx="0" cy="0"/>
          <a:chOff x="0" y="0"/>
          <a:chExt cx="0" cy="0"/>
        </a:xfrm>
      </p:grpSpPr>
      <p:sp>
        <p:nvSpPr>
          <p:cNvPr id="5" name="Oval 2">
            <a:extLst>
              <a:ext uri="{FF2B5EF4-FFF2-40B4-BE49-F238E27FC236}">
                <a16:creationId xmlns:a16="http://schemas.microsoft.com/office/drawing/2014/main" id="{0A5565B1-7BF7-99A4-5D3B-EE12E564D373}"/>
              </a:ext>
            </a:extLst>
          </p:cNvPr>
          <p:cNvSpPr>
            <a:spLocks noChangeArrowheads="1"/>
          </p:cNvSpPr>
          <p:nvPr/>
        </p:nvSpPr>
        <p:spPr bwMode="auto">
          <a:xfrm>
            <a:off x="5767552" y="44683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6" name="Oval 3">
            <a:extLst>
              <a:ext uri="{FF2B5EF4-FFF2-40B4-BE49-F238E27FC236}">
                <a16:creationId xmlns:a16="http://schemas.microsoft.com/office/drawing/2014/main" id="{E48F163D-ABC4-6856-5CA1-B690D6A53DF6}"/>
              </a:ext>
            </a:extLst>
          </p:cNvPr>
          <p:cNvSpPr>
            <a:spLocks noChangeArrowheads="1"/>
          </p:cNvSpPr>
          <p:nvPr/>
        </p:nvSpPr>
        <p:spPr bwMode="auto">
          <a:xfrm>
            <a:off x="4091152" y="4011158"/>
            <a:ext cx="304800" cy="381000"/>
          </a:xfrm>
          <a:prstGeom prst="ellipse">
            <a:avLst/>
          </a:prstGeom>
          <a:solidFill>
            <a:srgbClr val="FFFFFF"/>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7" name="Oval 4">
            <a:extLst>
              <a:ext uri="{FF2B5EF4-FFF2-40B4-BE49-F238E27FC236}">
                <a16:creationId xmlns:a16="http://schemas.microsoft.com/office/drawing/2014/main" id="{26E102A2-3A8C-E6FC-9A2A-E05CD71DB865}"/>
              </a:ext>
            </a:extLst>
          </p:cNvPr>
          <p:cNvSpPr>
            <a:spLocks noChangeArrowheads="1"/>
          </p:cNvSpPr>
          <p:nvPr/>
        </p:nvSpPr>
        <p:spPr bwMode="auto">
          <a:xfrm>
            <a:off x="5005552" y="52303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8" name="Oval 5">
            <a:extLst>
              <a:ext uri="{FF2B5EF4-FFF2-40B4-BE49-F238E27FC236}">
                <a16:creationId xmlns:a16="http://schemas.microsoft.com/office/drawing/2014/main" id="{990101A5-4353-EF7C-164E-035EC8CB7E5C}"/>
              </a:ext>
            </a:extLst>
          </p:cNvPr>
          <p:cNvSpPr>
            <a:spLocks noChangeArrowheads="1"/>
          </p:cNvSpPr>
          <p:nvPr/>
        </p:nvSpPr>
        <p:spPr bwMode="auto">
          <a:xfrm>
            <a:off x="7215352" y="5458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9" name="Oval 6">
            <a:extLst>
              <a:ext uri="{FF2B5EF4-FFF2-40B4-BE49-F238E27FC236}">
                <a16:creationId xmlns:a16="http://schemas.microsoft.com/office/drawing/2014/main" id="{298275DA-0FB5-9D0F-2739-B0ECE9C1EEB2}"/>
              </a:ext>
            </a:extLst>
          </p:cNvPr>
          <p:cNvSpPr>
            <a:spLocks noChangeArrowheads="1"/>
          </p:cNvSpPr>
          <p:nvPr/>
        </p:nvSpPr>
        <p:spPr bwMode="auto">
          <a:xfrm>
            <a:off x="9729952" y="4239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0" name="Oval 9">
            <a:extLst>
              <a:ext uri="{FF2B5EF4-FFF2-40B4-BE49-F238E27FC236}">
                <a16:creationId xmlns:a16="http://schemas.microsoft.com/office/drawing/2014/main" id="{53FEA527-24BB-B429-2C63-E2763ED2EFB1}"/>
              </a:ext>
            </a:extLst>
          </p:cNvPr>
          <p:cNvSpPr>
            <a:spLocks noChangeArrowheads="1"/>
          </p:cNvSpPr>
          <p:nvPr/>
        </p:nvSpPr>
        <p:spPr bwMode="auto">
          <a:xfrm>
            <a:off x="4091152" y="4011158"/>
            <a:ext cx="304800" cy="381000"/>
          </a:xfrm>
          <a:prstGeom prst="ellipse">
            <a:avLst/>
          </a:prstGeom>
          <a:solidFill>
            <a:srgbClr val="FF0000"/>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1" name="Oval 10">
            <a:extLst>
              <a:ext uri="{FF2B5EF4-FFF2-40B4-BE49-F238E27FC236}">
                <a16:creationId xmlns:a16="http://schemas.microsoft.com/office/drawing/2014/main" id="{4A5ED31F-B282-EC2E-22BD-08A23B631D95}"/>
              </a:ext>
            </a:extLst>
          </p:cNvPr>
          <p:cNvSpPr>
            <a:spLocks noChangeArrowheads="1"/>
          </p:cNvSpPr>
          <p:nvPr/>
        </p:nvSpPr>
        <p:spPr bwMode="auto">
          <a:xfrm>
            <a:off x="7215352" y="5458958"/>
            <a:ext cx="304800" cy="381000"/>
          </a:xfrm>
          <a:prstGeom prst="ellipse">
            <a:avLst/>
          </a:prstGeom>
          <a:solidFill>
            <a:srgbClr val="FF0000"/>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2" name="Oval 11">
            <a:extLst>
              <a:ext uri="{FF2B5EF4-FFF2-40B4-BE49-F238E27FC236}">
                <a16:creationId xmlns:a16="http://schemas.microsoft.com/office/drawing/2014/main" id="{0B6699BD-7AF1-0F1A-14A4-205540AE47C5}"/>
              </a:ext>
            </a:extLst>
          </p:cNvPr>
          <p:cNvSpPr>
            <a:spLocks noChangeArrowheads="1"/>
          </p:cNvSpPr>
          <p:nvPr/>
        </p:nvSpPr>
        <p:spPr bwMode="auto">
          <a:xfrm>
            <a:off x="5005552" y="5230358"/>
            <a:ext cx="304800" cy="381000"/>
          </a:xfrm>
          <a:prstGeom prst="ellipse">
            <a:avLst/>
          </a:prstGeom>
          <a:solidFill>
            <a:srgbClr val="FF0000"/>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3" name="Oval 12">
            <a:extLst>
              <a:ext uri="{FF2B5EF4-FFF2-40B4-BE49-F238E27FC236}">
                <a16:creationId xmlns:a16="http://schemas.microsoft.com/office/drawing/2014/main" id="{EDC68768-E1C9-9D0C-615D-B64A1777C40C}"/>
              </a:ext>
            </a:extLst>
          </p:cNvPr>
          <p:cNvSpPr>
            <a:spLocks noChangeArrowheads="1"/>
          </p:cNvSpPr>
          <p:nvPr/>
        </p:nvSpPr>
        <p:spPr bwMode="auto">
          <a:xfrm>
            <a:off x="9729952" y="4239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4" name="Oval 13">
            <a:extLst>
              <a:ext uri="{FF2B5EF4-FFF2-40B4-BE49-F238E27FC236}">
                <a16:creationId xmlns:a16="http://schemas.microsoft.com/office/drawing/2014/main" id="{D2262893-B3F2-E0F9-D017-3808A7DA7EB2}"/>
              </a:ext>
            </a:extLst>
          </p:cNvPr>
          <p:cNvSpPr>
            <a:spLocks noChangeArrowheads="1"/>
          </p:cNvSpPr>
          <p:nvPr/>
        </p:nvSpPr>
        <p:spPr bwMode="auto">
          <a:xfrm>
            <a:off x="5767552" y="4468358"/>
            <a:ext cx="304800" cy="381000"/>
          </a:xfrm>
          <a:prstGeom prst="ellipse">
            <a:avLst/>
          </a:prstGeom>
          <a:solidFill>
            <a:srgbClr val="FF0000"/>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5" name="Oval 14">
            <a:extLst>
              <a:ext uri="{FF2B5EF4-FFF2-40B4-BE49-F238E27FC236}">
                <a16:creationId xmlns:a16="http://schemas.microsoft.com/office/drawing/2014/main" id="{262AF19A-202F-BD4C-CA94-41E442963A7E}"/>
              </a:ext>
            </a:extLst>
          </p:cNvPr>
          <p:cNvSpPr>
            <a:spLocks noChangeArrowheads="1"/>
          </p:cNvSpPr>
          <p:nvPr/>
        </p:nvSpPr>
        <p:spPr bwMode="auto">
          <a:xfrm>
            <a:off x="4929352" y="3934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6" name="Oval 15">
            <a:extLst>
              <a:ext uri="{FF2B5EF4-FFF2-40B4-BE49-F238E27FC236}">
                <a16:creationId xmlns:a16="http://schemas.microsoft.com/office/drawing/2014/main" id="{9826C484-CDC1-16AF-7B5A-E4A0FA402C68}"/>
              </a:ext>
            </a:extLst>
          </p:cNvPr>
          <p:cNvSpPr>
            <a:spLocks noChangeArrowheads="1"/>
          </p:cNvSpPr>
          <p:nvPr/>
        </p:nvSpPr>
        <p:spPr bwMode="auto">
          <a:xfrm>
            <a:off x="5767552" y="51541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7" name="Oval 16">
            <a:extLst>
              <a:ext uri="{FF2B5EF4-FFF2-40B4-BE49-F238E27FC236}">
                <a16:creationId xmlns:a16="http://schemas.microsoft.com/office/drawing/2014/main" id="{4ADC0115-6BCE-0403-6C47-2E7297BF3446}"/>
              </a:ext>
            </a:extLst>
          </p:cNvPr>
          <p:cNvSpPr>
            <a:spLocks noChangeArrowheads="1"/>
          </p:cNvSpPr>
          <p:nvPr/>
        </p:nvSpPr>
        <p:spPr bwMode="auto">
          <a:xfrm>
            <a:off x="5538952" y="3934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8" name="Oval 17">
            <a:extLst>
              <a:ext uri="{FF2B5EF4-FFF2-40B4-BE49-F238E27FC236}">
                <a16:creationId xmlns:a16="http://schemas.microsoft.com/office/drawing/2014/main" id="{BB82E417-652B-8F60-A2D0-DE3B80EE2648}"/>
              </a:ext>
            </a:extLst>
          </p:cNvPr>
          <p:cNvSpPr>
            <a:spLocks noChangeArrowheads="1"/>
          </p:cNvSpPr>
          <p:nvPr/>
        </p:nvSpPr>
        <p:spPr bwMode="auto">
          <a:xfrm>
            <a:off x="4243552" y="51541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9" name="Oval 18">
            <a:extLst>
              <a:ext uri="{FF2B5EF4-FFF2-40B4-BE49-F238E27FC236}">
                <a16:creationId xmlns:a16="http://schemas.microsoft.com/office/drawing/2014/main" id="{855CEE8F-1021-FB7E-99C5-48A26870800C}"/>
              </a:ext>
            </a:extLst>
          </p:cNvPr>
          <p:cNvSpPr>
            <a:spLocks noChangeArrowheads="1"/>
          </p:cNvSpPr>
          <p:nvPr/>
        </p:nvSpPr>
        <p:spPr bwMode="auto">
          <a:xfrm>
            <a:off x="8205952" y="41635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0" name="Oval 19">
            <a:extLst>
              <a:ext uri="{FF2B5EF4-FFF2-40B4-BE49-F238E27FC236}">
                <a16:creationId xmlns:a16="http://schemas.microsoft.com/office/drawing/2014/main" id="{CE470D9A-9818-FF3B-5AA3-06A2B6D40C90}"/>
              </a:ext>
            </a:extLst>
          </p:cNvPr>
          <p:cNvSpPr>
            <a:spLocks noChangeArrowheads="1"/>
          </p:cNvSpPr>
          <p:nvPr/>
        </p:nvSpPr>
        <p:spPr bwMode="auto">
          <a:xfrm>
            <a:off x="2490952" y="4620758"/>
            <a:ext cx="304800" cy="381000"/>
          </a:xfrm>
          <a:prstGeom prst="ellipse">
            <a:avLst/>
          </a:prstGeom>
          <a:solidFill>
            <a:srgbClr val="FF0000"/>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1" name="Oval 20">
            <a:extLst>
              <a:ext uri="{FF2B5EF4-FFF2-40B4-BE49-F238E27FC236}">
                <a16:creationId xmlns:a16="http://schemas.microsoft.com/office/drawing/2014/main" id="{0689AB6D-F1B4-DDB0-0328-7AE69A8B4693}"/>
              </a:ext>
            </a:extLst>
          </p:cNvPr>
          <p:cNvSpPr>
            <a:spLocks noChangeArrowheads="1"/>
          </p:cNvSpPr>
          <p:nvPr/>
        </p:nvSpPr>
        <p:spPr bwMode="auto">
          <a:xfrm>
            <a:off x="6529552" y="4696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2" name="Oval 21">
            <a:extLst>
              <a:ext uri="{FF2B5EF4-FFF2-40B4-BE49-F238E27FC236}">
                <a16:creationId xmlns:a16="http://schemas.microsoft.com/office/drawing/2014/main" id="{21A0464C-C222-6A82-CD11-68D9D6CBDC13}"/>
              </a:ext>
            </a:extLst>
          </p:cNvPr>
          <p:cNvSpPr>
            <a:spLocks noChangeArrowheads="1"/>
          </p:cNvSpPr>
          <p:nvPr/>
        </p:nvSpPr>
        <p:spPr bwMode="auto">
          <a:xfrm>
            <a:off x="6377152" y="3858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3" name="Oval 22">
            <a:extLst>
              <a:ext uri="{FF2B5EF4-FFF2-40B4-BE49-F238E27FC236}">
                <a16:creationId xmlns:a16="http://schemas.microsoft.com/office/drawing/2014/main" id="{8AEA85A8-2B24-52E1-E8C5-63CF778F9A0E}"/>
              </a:ext>
            </a:extLst>
          </p:cNvPr>
          <p:cNvSpPr>
            <a:spLocks noChangeArrowheads="1"/>
          </p:cNvSpPr>
          <p:nvPr/>
        </p:nvSpPr>
        <p:spPr bwMode="auto">
          <a:xfrm>
            <a:off x="7062952" y="41635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4" name="Oval 23">
            <a:extLst>
              <a:ext uri="{FF2B5EF4-FFF2-40B4-BE49-F238E27FC236}">
                <a16:creationId xmlns:a16="http://schemas.microsoft.com/office/drawing/2014/main" id="{735477FC-5DF5-A86D-5A5B-1D5C65522B5E}"/>
              </a:ext>
            </a:extLst>
          </p:cNvPr>
          <p:cNvSpPr>
            <a:spLocks noChangeArrowheads="1"/>
          </p:cNvSpPr>
          <p:nvPr/>
        </p:nvSpPr>
        <p:spPr bwMode="auto">
          <a:xfrm>
            <a:off x="9044152" y="56875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5" name="Oval 24">
            <a:extLst>
              <a:ext uri="{FF2B5EF4-FFF2-40B4-BE49-F238E27FC236}">
                <a16:creationId xmlns:a16="http://schemas.microsoft.com/office/drawing/2014/main" id="{3BFE43BE-2583-0D54-77DE-76F2364ADF56}"/>
              </a:ext>
            </a:extLst>
          </p:cNvPr>
          <p:cNvSpPr>
            <a:spLocks noChangeArrowheads="1"/>
          </p:cNvSpPr>
          <p:nvPr/>
        </p:nvSpPr>
        <p:spPr bwMode="auto">
          <a:xfrm>
            <a:off x="9044152" y="41635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6" name="Oval 25">
            <a:extLst>
              <a:ext uri="{FF2B5EF4-FFF2-40B4-BE49-F238E27FC236}">
                <a16:creationId xmlns:a16="http://schemas.microsoft.com/office/drawing/2014/main" id="{35AEC7A9-C20D-7D53-5D76-B7519828DB17}"/>
              </a:ext>
            </a:extLst>
          </p:cNvPr>
          <p:cNvSpPr>
            <a:spLocks noChangeArrowheads="1"/>
          </p:cNvSpPr>
          <p:nvPr/>
        </p:nvSpPr>
        <p:spPr bwMode="auto">
          <a:xfrm>
            <a:off x="9577552" y="5001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7" name="Oval 26">
            <a:extLst>
              <a:ext uri="{FF2B5EF4-FFF2-40B4-BE49-F238E27FC236}">
                <a16:creationId xmlns:a16="http://schemas.microsoft.com/office/drawing/2014/main" id="{BCE71BB3-3C13-6785-A8B9-4C344D044D87}"/>
              </a:ext>
            </a:extLst>
          </p:cNvPr>
          <p:cNvSpPr>
            <a:spLocks noChangeArrowheads="1"/>
          </p:cNvSpPr>
          <p:nvPr/>
        </p:nvSpPr>
        <p:spPr bwMode="auto">
          <a:xfrm>
            <a:off x="8434552" y="5382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cxnSp>
        <p:nvCxnSpPr>
          <p:cNvPr id="33" name="AutoShape 33">
            <a:extLst>
              <a:ext uri="{FF2B5EF4-FFF2-40B4-BE49-F238E27FC236}">
                <a16:creationId xmlns:a16="http://schemas.microsoft.com/office/drawing/2014/main" id="{15767028-9796-A947-17CB-9022B441E5FB}"/>
              </a:ext>
            </a:extLst>
          </p:cNvPr>
          <p:cNvCxnSpPr>
            <a:cxnSpLocks noChangeShapeType="1"/>
            <a:endCxn id="20" idx="4"/>
          </p:cNvCxnSpPr>
          <p:nvPr/>
        </p:nvCxnSpPr>
        <p:spPr bwMode="auto">
          <a:xfrm rot="16200000">
            <a:off x="2071852" y="5039858"/>
            <a:ext cx="609600" cy="533400"/>
          </a:xfrm>
          <a:prstGeom prst="curvedConnector3">
            <a:avLst>
              <a:gd name="adj1" fmla="val 50000"/>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B1A7AA35-5251-2E34-6253-1C64389C5C90}"/>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29" name="Rectangle 28">
                <a:extLst>
                  <a:ext uri="{FF2B5EF4-FFF2-40B4-BE49-F238E27FC236}">
                    <a16:creationId xmlns:a16="http://schemas.microsoft.com/office/drawing/2014/main" id="{B1A7AA35-5251-2E34-6253-1C64389C5C90}"/>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3"/>
                <a:stretch>
                  <a:fillRect/>
                </a:stretch>
              </a:blipFill>
              <a:ln>
                <a:noFill/>
              </a:ln>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525A27AA-3E0A-8019-3505-C5BE1CF265A5}"/>
              </a:ext>
            </a:extLst>
          </p:cNvPr>
          <p:cNvSpPr txBox="1">
            <a:spLocks/>
          </p:cNvSpPr>
          <p:nvPr/>
        </p:nvSpPr>
        <p:spPr>
          <a:xfrm>
            <a:off x="1647479" y="1224953"/>
            <a:ext cx="9020522" cy="2425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The </a:t>
            </a:r>
            <a:r>
              <a:rPr lang="en-US" b="1" dirty="0">
                <a:solidFill>
                  <a:srgbClr val="C00000"/>
                </a:solidFill>
              </a:rPr>
              <a:t>basic reproduction number</a:t>
            </a:r>
            <a:r>
              <a:rPr lang="en-US" b="1" dirty="0">
                <a:solidFill>
                  <a:schemeClr val="bg1"/>
                </a:solidFill>
              </a:rPr>
              <a:t> </a:t>
            </a:r>
            <a:r>
              <a:rPr lang="en-US" dirty="0">
                <a:solidFill>
                  <a:schemeClr val="bg1"/>
                </a:solidFill>
              </a:rPr>
              <a:t>for a pathogen</a:t>
            </a:r>
          </a:p>
          <a:p>
            <a:r>
              <a:rPr lang="en-US" dirty="0">
                <a:solidFill>
                  <a:schemeClr val="bg1"/>
                </a:solidFill>
              </a:rPr>
              <a:t>Defined as: the number of new cases caused by one infectious case in a </a:t>
            </a:r>
            <a:r>
              <a:rPr lang="en-US" b="1" dirty="0">
                <a:solidFill>
                  <a:schemeClr val="accent6">
                    <a:lumMod val="75000"/>
                  </a:schemeClr>
                </a:solidFill>
              </a:rPr>
              <a:t>completely susceptible</a:t>
            </a:r>
            <a:r>
              <a:rPr lang="en-US" b="1" dirty="0">
                <a:solidFill>
                  <a:schemeClr val="bg1"/>
                </a:solidFill>
              </a:rPr>
              <a:t> </a:t>
            </a:r>
            <a:r>
              <a:rPr lang="en-US" dirty="0">
                <a:solidFill>
                  <a:schemeClr val="bg1"/>
                </a:solidFill>
              </a:rPr>
              <a:t>population</a:t>
            </a:r>
          </a:p>
          <a:p>
            <a:endParaRPr lang="en-US" dirty="0">
              <a:solidFill>
                <a:schemeClr val="bg1"/>
              </a:solidFill>
            </a:endParaRPr>
          </a:p>
        </p:txBody>
      </p:sp>
      <p:cxnSp>
        <p:nvCxnSpPr>
          <p:cNvPr id="2" name="AutoShape 27">
            <a:extLst>
              <a:ext uri="{FF2B5EF4-FFF2-40B4-BE49-F238E27FC236}">
                <a16:creationId xmlns:a16="http://schemas.microsoft.com/office/drawing/2014/main" id="{F40E0369-8C4E-FD36-9DF4-FC8F162E5C30}"/>
              </a:ext>
            </a:extLst>
          </p:cNvPr>
          <p:cNvCxnSpPr>
            <a:cxnSpLocks noChangeShapeType="1"/>
          </p:cNvCxnSpPr>
          <p:nvPr/>
        </p:nvCxnSpPr>
        <p:spPr bwMode="auto">
          <a:xfrm flipV="1">
            <a:off x="2795752" y="4336596"/>
            <a:ext cx="1339850" cy="474662"/>
          </a:xfrm>
          <a:prstGeom prst="curvedConnector2">
            <a:avLst/>
          </a:prstGeom>
          <a:noFill/>
          <a:ln w="38100">
            <a:solidFill>
              <a:srgbClr val="FF0000"/>
            </a:solidFill>
            <a:round/>
            <a:headEnd/>
            <a:tailEnd type="stealth" w="med" len="med"/>
          </a:ln>
          <a:extLst>
            <a:ext uri="{909E8E84-426E-40dd-AFC4-6F175D3DCCD1}">
              <a14:hiddenFill xmlns:a14="http://schemas.microsoft.com/office/drawing/2010/main" xmlns="">
                <a:noFill/>
              </a14:hiddenFill>
            </a:ext>
          </a:extLst>
        </p:spPr>
      </p:cxnSp>
      <p:cxnSp>
        <p:nvCxnSpPr>
          <p:cNvPr id="3" name="AutoShape 29">
            <a:extLst>
              <a:ext uri="{FF2B5EF4-FFF2-40B4-BE49-F238E27FC236}">
                <a16:creationId xmlns:a16="http://schemas.microsoft.com/office/drawing/2014/main" id="{81208993-7A9C-D5BD-CE99-A647C62EC227}"/>
              </a:ext>
            </a:extLst>
          </p:cNvPr>
          <p:cNvCxnSpPr>
            <a:cxnSpLocks noChangeShapeType="1"/>
          </p:cNvCxnSpPr>
          <p:nvPr/>
        </p:nvCxnSpPr>
        <p:spPr bwMode="auto">
          <a:xfrm>
            <a:off x="2795752" y="4811258"/>
            <a:ext cx="3124200" cy="38100"/>
          </a:xfrm>
          <a:prstGeom prst="curvedConnector4">
            <a:avLst>
              <a:gd name="adj1" fmla="val 47560"/>
              <a:gd name="adj2" fmla="val 700000"/>
            </a:avLst>
          </a:prstGeom>
          <a:noFill/>
          <a:ln w="38100">
            <a:solidFill>
              <a:srgbClr val="FF0000"/>
            </a:solidFill>
            <a:round/>
            <a:headEnd/>
            <a:tailEnd type="stealth" w="med" len="med"/>
          </a:ln>
          <a:extLst>
            <a:ext uri="{909E8E84-426E-40dd-AFC4-6F175D3DCCD1}">
              <a14:hiddenFill xmlns:a14="http://schemas.microsoft.com/office/drawing/2010/main" xmlns="">
                <a:noFill/>
              </a14:hiddenFill>
            </a:ext>
          </a:extLst>
        </p:spPr>
      </p:cxnSp>
      <p:cxnSp>
        <p:nvCxnSpPr>
          <p:cNvPr id="4" name="AutoShape 28">
            <a:extLst>
              <a:ext uri="{FF2B5EF4-FFF2-40B4-BE49-F238E27FC236}">
                <a16:creationId xmlns:a16="http://schemas.microsoft.com/office/drawing/2014/main" id="{040B40E2-6569-252B-4FBA-948680CC86C3}"/>
              </a:ext>
            </a:extLst>
          </p:cNvPr>
          <p:cNvCxnSpPr>
            <a:cxnSpLocks noChangeShapeType="1"/>
          </p:cNvCxnSpPr>
          <p:nvPr/>
        </p:nvCxnSpPr>
        <p:spPr bwMode="auto">
          <a:xfrm>
            <a:off x="2643352" y="4773158"/>
            <a:ext cx="2514600" cy="838200"/>
          </a:xfrm>
          <a:prstGeom prst="curvedConnector4">
            <a:avLst>
              <a:gd name="adj1" fmla="val 46972"/>
              <a:gd name="adj2" fmla="val 127273"/>
            </a:avLst>
          </a:prstGeom>
          <a:noFill/>
          <a:ln w="38100">
            <a:solidFill>
              <a:srgbClr val="FF0000"/>
            </a:solidFill>
            <a:round/>
            <a:headEnd/>
            <a:tailEnd type="stealth" w="med" len="med"/>
          </a:ln>
          <a:extLst>
            <a:ext uri="{909E8E84-426E-40dd-AFC4-6F175D3DCCD1}">
              <a14:hiddenFill xmlns:a14="http://schemas.microsoft.com/office/drawing/2010/main" xmlns="">
                <a:noFill/>
              </a14:hiddenFill>
            </a:ext>
          </a:extLst>
        </p:spPr>
      </p:cxnSp>
      <p:cxnSp>
        <p:nvCxnSpPr>
          <p:cNvPr id="28" name="AutoShape 30">
            <a:extLst>
              <a:ext uri="{FF2B5EF4-FFF2-40B4-BE49-F238E27FC236}">
                <a16:creationId xmlns:a16="http://schemas.microsoft.com/office/drawing/2014/main" id="{B9BB2AC7-E85A-93D3-BD8F-6B4871805962}"/>
              </a:ext>
            </a:extLst>
          </p:cNvPr>
          <p:cNvCxnSpPr>
            <a:cxnSpLocks noChangeShapeType="1"/>
          </p:cNvCxnSpPr>
          <p:nvPr/>
        </p:nvCxnSpPr>
        <p:spPr bwMode="auto">
          <a:xfrm rot="16200000" flipH="1">
            <a:off x="4586452" y="3111046"/>
            <a:ext cx="838200" cy="4508500"/>
          </a:xfrm>
          <a:prstGeom prst="curvedConnector3">
            <a:avLst>
              <a:gd name="adj1" fmla="val 133931"/>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2613551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33949-63A3-6AF1-5AD4-2DABCB3DF61B}"/>
            </a:ext>
          </a:extLst>
        </p:cNvPr>
        <p:cNvGrpSpPr/>
        <p:nvPr/>
      </p:nvGrpSpPr>
      <p:grpSpPr>
        <a:xfrm>
          <a:off x="0" y="0"/>
          <a:ext cx="0" cy="0"/>
          <a:chOff x="0" y="0"/>
          <a:chExt cx="0" cy="0"/>
        </a:xfrm>
      </p:grpSpPr>
      <p:sp>
        <p:nvSpPr>
          <p:cNvPr id="5" name="Oval 2">
            <a:extLst>
              <a:ext uri="{FF2B5EF4-FFF2-40B4-BE49-F238E27FC236}">
                <a16:creationId xmlns:a16="http://schemas.microsoft.com/office/drawing/2014/main" id="{FCC64CB3-F16F-B512-A5CC-4CC43F7BD591}"/>
              </a:ext>
            </a:extLst>
          </p:cNvPr>
          <p:cNvSpPr>
            <a:spLocks noChangeArrowheads="1"/>
          </p:cNvSpPr>
          <p:nvPr/>
        </p:nvSpPr>
        <p:spPr bwMode="auto">
          <a:xfrm>
            <a:off x="5767552" y="44683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6" name="Oval 3">
            <a:extLst>
              <a:ext uri="{FF2B5EF4-FFF2-40B4-BE49-F238E27FC236}">
                <a16:creationId xmlns:a16="http://schemas.microsoft.com/office/drawing/2014/main" id="{49D18CFC-834E-50C4-221B-965D12CC09E3}"/>
              </a:ext>
            </a:extLst>
          </p:cNvPr>
          <p:cNvSpPr>
            <a:spLocks noChangeArrowheads="1"/>
          </p:cNvSpPr>
          <p:nvPr/>
        </p:nvSpPr>
        <p:spPr bwMode="auto">
          <a:xfrm>
            <a:off x="4091152" y="4011158"/>
            <a:ext cx="304800" cy="381000"/>
          </a:xfrm>
          <a:prstGeom prst="ellipse">
            <a:avLst/>
          </a:prstGeom>
          <a:solidFill>
            <a:srgbClr val="FFFFFF"/>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7" name="Oval 4">
            <a:extLst>
              <a:ext uri="{FF2B5EF4-FFF2-40B4-BE49-F238E27FC236}">
                <a16:creationId xmlns:a16="http://schemas.microsoft.com/office/drawing/2014/main" id="{868C9536-B5F0-F3D1-3A3E-081F76EEFA44}"/>
              </a:ext>
            </a:extLst>
          </p:cNvPr>
          <p:cNvSpPr>
            <a:spLocks noChangeArrowheads="1"/>
          </p:cNvSpPr>
          <p:nvPr/>
        </p:nvSpPr>
        <p:spPr bwMode="auto">
          <a:xfrm>
            <a:off x="5005552" y="52303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8" name="Oval 5">
            <a:extLst>
              <a:ext uri="{FF2B5EF4-FFF2-40B4-BE49-F238E27FC236}">
                <a16:creationId xmlns:a16="http://schemas.microsoft.com/office/drawing/2014/main" id="{3DA68A7C-4A5A-E06C-5C42-3781E7C5D347}"/>
              </a:ext>
            </a:extLst>
          </p:cNvPr>
          <p:cNvSpPr>
            <a:spLocks noChangeArrowheads="1"/>
          </p:cNvSpPr>
          <p:nvPr/>
        </p:nvSpPr>
        <p:spPr bwMode="auto">
          <a:xfrm>
            <a:off x="7215352" y="5458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9" name="Oval 6">
            <a:extLst>
              <a:ext uri="{FF2B5EF4-FFF2-40B4-BE49-F238E27FC236}">
                <a16:creationId xmlns:a16="http://schemas.microsoft.com/office/drawing/2014/main" id="{576CD0E6-B3BC-DDFB-3FB7-E98EE9A6FB4D}"/>
              </a:ext>
            </a:extLst>
          </p:cNvPr>
          <p:cNvSpPr>
            <a:spLocks noChangeArrowheads="1"/>
          </p:cNvSpPr>
          <p:nvPr/>
        </p:nvSpPr>
        <p:spPr bwMode="auto">
          <a:xfrm>
            <a:off x="9729952" y="4239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0" name="Oval 9">
            <a:extLst>
              <a:ext uri="{FF2B5EF4-FFF2-40B4-BE49-F238E27FC236}">
                <a16:creationId xmlns:a16="http://schemas.microsoft.com/office/drawing/2014/main" id="{B3DDC2DB-B679-9857-DE1F-CA8268FE3B08}"/>
              </a:ext>
            </a:extLst>
          </p:cNvPr>
          <p:cNvSpPr>
            <a:spLocks noChangeArrowheads="1"/>
          </p:cNvSpPr>
          <p:nvPr/>
        </p:nvSpPr>
        <p:spPr bwMode="auto">
          <a:xfrm>
            <a:off x="4091152" y="4011158"/>
            <a:ext cx="304800" cy="381000"/>
          </a:xfrm>
          <a:prstGeom prst="ellipse">
            <a:avLst/>
          </a:prstGeom>
          <a:solidFill>
            <a:srgbClr val="FF0000"/>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1" name="Oval 10">
            <a:extLst>
              <a:ext uri="{FF2B5EF4-FFF2-40B4-BE49-F238E27FC236}">
                <a16:creationId xmlns:a16="http://schemas.microsoft.com/office/drawing/2014/main" id="{709860D5-ABB1-FE42-A75A-F03670D39465}"/>
              </a:ext>
            </a:extLst>
          </p:cNvPr>
          <p:cNvSpPr>
            <a:spLocks noChangeArrowheads="1"/>
          </p:cNvSpPr>
          <p:nvPr/>
        </p:nvSpPr>
        <p:spPr bwMode="auto">
          <a:xfrm>
            <a:off x="7215352" y="5458958"/>
            <a:ext cx="304800" cy="381000"/>
          </a:xfrm>
          <a:prstGeom prst="ellipse">
            <a:avLst/>
          </a:prstGeom>
          <a:solidFill>
            <a:srgbClr val="FF0000"/>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2" name="Oval 11">
            <a:extLst>
              <a:ext uri="{FF2B5EF4-FFF2-40B4-BE49-F238E27FC236}">
                <a16:creationId xmlns:a16="http://schemas.microsoft.com/office/drawing/2014/main" id="{0F1492F4-B2F7-ADCA-767F-8B93C63DE1CB}"/>
              </a:ext>
            </a:extLst>
          </p:cNvPr>
          <p:cNvSpPr>
            <a:spLocks noChangeArrowheads="1"/>
          </p:cNvSpPr>
          <p:nvPr/>
        </p:nvSpPr>
        <p:spPr bwMode="auto">
          <a:xfrm>
            <a:off x="5005552" y="5230358"/>
            <a:ext cx="304800" cy="381000"/>
          </a:xfrm>
          <a:prstGeom prst="ellipse">
            <a:avLst/>
          </a:prstGeom>
          <a:solidFill>
            <a:srgbClr val="FF0000"/>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3" name="Oval 12">
            <a:extLst>
              <a:ext uri="{FF2B5EF4-FFF2-40B4-BE49-F238E27FC236}">
                <a16:creationId xmlns:a16="http://schemas.microsoft.com/office/drawing/2014/main" id="{0DDED880-3B15-11F6-5F6C-CFF5B26EF683}"/>
              </a:ext>
            </a:extLst>
          </p:cNvPr>
          <p:cNvSpPr>
            <a:spLocks noChangeArrowheads="1"/>
          </p:cNvSpPr>
          <p:nvPr/>
        </p:nvSpPr>
        <p:spPr bwMode="auto">
          <a:xfrm>
            <a:off x="9729952" y="4239758"/>
            <a:ext cx="304800" cy="381000"/>
          </a:xfrm>
          <a:prstGeom prst="ellipse">
            <a:avLst/>
          </a:prstGeom>
          <a:solidFill>
            <a:srgbClr val="FF0000"/>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4" name="Oval 13">
            <a:extLst>
              <a:ext uri="{FF2B5EF4-FFF2-40B4-BE49-F238E27FC236}">
                <a16:creationId xmlns:a16="http://schemas.microsoft.com/office/drawing/2014/main" id="{43D0B536-61E8-629A-CFB5-38B4CA1D1FDE}"/>
              </a:ext>
            </a:extLst>
          </p:cNvPr>
          <p:cNvSpPr>
            <a:spLocks noChangeArrowheads="1"/>
          </p:cNvSpPr>
          <p:nvPr/>
        </p:nvSpPr>
        <p:spPr bwMode="auto">
          <a:xfrm>
            <a:off x="5767552" y="4468358"/>
            <a:ext cx="304800" cy="381000"/>
          </a:xfrm>
          <a:prstGeom prst="ellipse">
            <a:avLst/>
          </a:prstGeom>
          <a:solidFill>
            <a:srgbClr val="FF0000"/>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5" name="Oval 14">
            <a:extLst>
              <a:ext uri="{FF2B5EF4-FFF2-40B4-BE49-F238E27FC236}">
                <a16:creationId xmlns:a16="http://schemas.microsoft.com/office/drawing/2014/main" id="{DF163BA8-7F57-9A2D-0A26-7924DDBA9E13}"/>
              </a:ext>
            </a:extLst>
          </p:cNvPr>
          <p:cNvSpPr>
            <a:spLocks noChangeArrowheads="1"/>
          </p:cNvSpPr>
          <p:nvPr/>
        </p:nvSpPr>
        <p:spPr bwMode="auto">
          <a:xfrm>
            <a:off x="4929352" y="3934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6" name="Oval 15">
            <a:extLst>
              <a:ext uri="{FF2B5EF4-FFF2-40B4-BE49-F238E27FC236}">
                <a16:creationId xmlns:a16="http://schemas.microsoft.com/office/drawing/2014/main" id="{7AA509B6-7E0A-1C20-0ADB-AC21577082DE}"/>
              </a:ext>
            </a:extLst>
          </p:cNvPr>
          <p:cNvSpPr>
            <a:spLocks noChangeArrowheads="1"/>
          </p:cNvSpPr>
          <p:nvPr/>
        </p:nvSpPr>
        <p:spPr bwMode="auto">
          <a:xfrm>
            <a:off x="5767552" y="51541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7" name="Oval 16">
            <a:extLst>
              <a:ext uri="{FF2B5EF4-FFF2-40B4-BE49-F238E27FC236}">
                <a16:creationId xmlns:a16="http://schemas.microsoft.com/office/drawing/2014/main" id="{AF6790EA-0DF8-2AE4-729A-945BD2912033}"/>
              </a:ext>
            </a:extLst>
          </p:cNvPr>
          <p:cNvSpPr>
            <a:spLocks noChangeArrowheads="1"/>
          </p:cNvSpPr>
          <p:nvPr/>
        </p:nvSpPr>
        <p:spPr bwMode="auto">
          <a:xfrm>
            <a:off x="5538952" y="3934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8" name="Oval 17">
            <a:extLst>
              <a:ext uri="{FF2B5EF4-FFF2-40B4-BE49-F238E27FC236}">
                <a16:creationId xmlns:a16="http://schemas.microsoft.com/office/drawing/2014/main" id="{D2BBBC80-60DA-FAC0-E9EF-68D7FF864F6D}"/>
              </a:ext>
            </a:extLst>
          </p:cNvPr>
          <p:cNvSpPr>
            <a:spLocks noChangeArrowheads="1"/>
          </p:cNvSpPr>
          <p:nvPr/>
        </p:nvSpPr>
        <p:spPr bwMode="auto">
          <a:xfrm>
            <a:off x="4243552" y="51541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9" name="Oval 18">
            <a:extLst>
              <a:ext uri="{FF2B5EF4-FFF2-40B4-BE49-F238E27FC236}">
                <a16:creationId xmlns:a16="http://schemas.microsoft.com/office/drawing/2014/main" id="{2B6BB304-45A2-46A2-B306-2AB78C1EDA20}"/>
              </a:ext>
            </a:extLst>
          </p:cNvPr>
          <p:cNvSpPr>
            <a:spLocks noChangeArrowheads="1"/>
          </p:cNvSpPr>
          <p:nvPr/>
        </p:nvSpPr>
        <p:spPr bwMode="auto">
          <a:xfrm>
            <a:off x="8205952" y="41635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0" name="Oval 19">
            <a:extLst>
              <a:ext uri="{FF2B5EF4-FFF2-40B4-BE49-F238E27FC236}">
                <a16:creationId xmlns:a16="http://schemas.microsoft.com/office/drawing/2014/main" id="{9B816A8C-0B2F-944D-023B-C5F508080FB3}"/>
              </a:ext>
            </a:extLst>
          </p:cNvPr>
          <p:cNvSpPr>
            <a:spLocks noChangeArrowheads="1"/>
          </p:cNvSpPr>
          <p:nvPr/>
        </p:nvSpPr>
        <p:spPr bwMode="auto">
          <a:xfrm>
            <a:off x="2490952" y="4620758"/>
            <a:ext cx="304800" cy="381000"/>
          </a:xfrm>
          <a:prstGeom prst="ellipse">
            <a:avLst/>
          </a:prstGeom>
          <a:solidFill>
            <a:srgbClr val="FF0000"/>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1" name="Oval 20">
            <a:extLst>
              <a:ext uri="{FF2B5EF4-FFF2-40B4-BE49-F238E27FC236}">
                <a16:creationId xmlns:a16="http://schemas.microsoft.com/office/drawing/2014/main" id="{3A47F26A-7C55-D28D-CBAC-77AC02C5978B}"/>
              </a:ext>
            </a:extLst>
          </p:cNvPr>
          <p:cNvSpPr>
            <a:spLocks noChangeArrowheads="1"/>
          </p:cNvSpPr>
          <p:nvPr/>
        </p:nvSpPr>
        <p:spPr bwMode="auto">
          <a:xfrm>
            <a:off x="6529552" y="4696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2" name="Oval 21">
            <a:extLst>
              <a:ext uri="{FF2B5EF4-FFF2-40B4-BE49-F238E27FC236}">
                <a16:creationId xmlns:a16="http://schemas.microsoft.com/office/drawing/2014/main" id="{60C82C27-479C-F2B7-6526-23FD8138EF1E}"/>
              </a:ext>
            </a:extLst>
          </p:cNvPr>
          <p:cNvSpPr>
            <a:spLocks noChangeArrowheads="1"/>
          </p:cNvSpPr>
          <p:nvPr/>
        </p:nvSpPr>
        <p:spPr bwMode="auto">
          <a:xfrm>
            <a:off x="6377152" y="3858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3" name="Oval 22">
            <a:extLst>
              <a:ext uri="{FF2B5EF4-FFF2-40B4-BE49-F238E27FC236}">
                <a16:creationId xmlns:a16="http://schemas.microsoft.com/office/drawing/2014/main" id="{F44888F6-C209-C67D-0619-8F63509797D4}"/>
              </a:ext>
            </a:extLst>
          </p:cNvPr>
          <p:cNvSpPr>
            <a:spLocks noChangeArrowheads="1"/>
          </p:cNvSpPr>
          <p:nvPr/>
        </p:nvSpPr>
        <p:spPr bwMode="auto">
          <a:xfrm>
            <a:off x="7062952" y="41635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4" name="Oval 23">
            <a:extLst>
              <a:ext uri="{FF2B5EF4-FFF2-40B4-BE49-F238E27FC236}">
                <a16:creationId xmlns:a16="http://schemas.microsoft.com/office/drawing/2014/main" id="{396D3DBB-B83E-6E30-E528-8C1F01665A70}"/>
              </a:ext>
            </a:extLst>
          </p:cNvPr>
          <p:cNvSpPr>
            <a:spLocks noChangeArrowheads="1"/>
          </p:cNvSpPr>
          <p:nvPr/>
        </p:nvSpPr>
        <p:spPr bwMode="auto">
          <a:xfrm>
            <a:off x="9044152" y="56875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5" name="Oval 24">
            <a:extLst>
              <a:ext uri="{FF2B5EF4-FFF2-40B4-BE49-F238E27FC236}">
                <a16:creationId xmlns:a16="http://schemas.microsoft.com/office/drawing/2014/main" id="{EA7C1B6A-38B2-D3F6-BBF5-C4B66DB36246}"/>
              </a:ext>
            </a:extLst>
          </p:cNvPr>
          <p:cNvSpPr>
            <a:spLocks noChangeArrowheads="1"/>
          </p:cNvSpPr>
          <p:nvPr/>
        </p:nvSpPr>
        <p:spPr bwMode="auto">
          <a:xfrm>
            <a:off x="9044152" y="41635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6" name="Oval 25">
            <a:extLst>
              <a:ext uri="{FF2B5EF4-FFF2-40B4-BE49-F238E27FC236}">
                <a16:creationId xmlns:a16="http://schemas.microsoft.com/office/drawing/2014/main" id="{DD6A257E-6F90-6243-E53C-0C62D72A192A}"/>
              </a:ext>
            </a:extLst>
          </p:cNvPr>
          <p:cNvSpPr>
            <a:spLocks noChangeArrowheads="1"/>
          </p:cNvSpPr>
          <p:nvPr/>
        </p:nvSpPr>
        <p:spPr bwMode="auto">
          <a:xfrm>
            <a:off x="9577552" y="5001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7" name="Oval 26">
            <a:extLst>
              <a:ext uri="{FF2B5EF4-FFF2-40B4-BE49-F238E27FC236}">
                <a16:creationId xmlns:a16="http://schemas.microsoft.com/office/drawing/2014/main" id="{B75D098D-D1AF-791E-1DD6-2450CF5401E1}"/>
              </a:ext>
            </a:extLst>
          </p:cNvPr>
          <p:cNvSpPr>
            <a:spLocks noChangeArrowheads="1"/>
          </p:cNvSpPr>
          <p:nvPr/>
        </p:nvSpPr>
        <p:spPr bwMode="auto">
          <a:xfrm>
            <a:off x="8434552" y="5382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cxnSp>
        <p:nvCxnSpPr>
          <p:cNvPr id="33" name="AutoShape 33">
            <a:extLst>
              <a:ext uri="{FF2B5EF4-FFF2-40B4-BE49-F238E27FC236}">
                <a16:creationId xmlns:a16="http://schemas.microsoft.com/office/drawing/2014/main" id="{ED74EE92-E314-90C2-88C0-B137BCE1B36F}"/>
              </a:ext>
            </a:extLst>
          </p:cNvPr>
          <p:cNvCxnSpPr>
            <a:cxnSpLocks noChangeShapeType="1"/>
            <a:endCxn id="20" idx="4"/>
          </p:cNvCxnSpPr>
          <p:nvPr/>
        </p:nvCxnSpPr>
        <p:spPr bwMode="auto">
          <a:xfrm rot="16200000">
            <a:off x="2071852" y="5039858"/>
            <a:ext cx="609600" cy="533400"/>
          </a:xfrm>
          <a:prstGeom prst="curvedConnector3">
            <a:avLst>
              <a:gd name="adj1" fmla="val 50000"/>
            </a:avLst>
          </a:prstGeom>
          <a:noFill/>
          <a:ln w="38100">
            <a:solidFill>
              <a:srgbClr val="FF0000"/>
            </a:solidFill>
            <a:round/>
            <a:headEnd/>
            <a:tailEnd type="triangle" w="med" len="med"/>
          </a:ln>
          <a:extLst>
            <a:ext uri="{909E8E84-426E-40dd-AFC4-6F175D3DCCD1}">
              <a14:hiddenFill xmlns:a14="http://schemas.microsoft.com/office/drawing/2010/main" xmlns="">
                <a:noFill/>
              </a14:hiddenFill>
            </a:ext>
          </a:extLst>
        </p:spPr>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2D2284E7-47B4-48F2-8F53-FFDBB07A4CA2}"/>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29" name="Rectangle 28">
                <a:extLst>
                  <a:ext uri="{FF2B5EF4-FFF2-40B4-BE49-F238E27FC236}">
                    <a16:creationId xmlns:a16="http://schemas.microsoft.com/office/drawing/2014/main" id="{2D2284E7-47B4-48F2-8F53-FFDBB07A4CA2}"/>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3"/>
                <a:stretch>
                  <a:fillRect/>
                </a:stretch>
              </a:blipFill>
              <a:ln>
                <a:noFill/>
              </a:ln>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A112B978-3CDE-BD47-F211-B132BEC86531}"/>
              </a:ext>
            </a:extLst>
          </p:cNvPr>
          <p:cNvSpPr txBox="1">
            <a:spLocks/>
          </p:cNvSpPr>
          <p:nvPr/>
        </p:nvSpPr>
        <p:spPr>
          <a:xfrm>
            <a:off x="1647479" y="1224953"/>
            <a:ext cx="9020522" cy="2425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The </a:t>
            </a:r>
            <a:r>
              <a:rPr lang="en-US" b="1" dirty="0">
                <a:solidFill>
                  <a:srgbClr val="C00000"/>
                </a:solidFill>
              </a:rPr>
              <a:t>basic reproduction number</a:t>
            </a:r>
            <a:r>
              <a:rPr lang="en-US" b="1" dirty="0">
                <a:solidFill>
                  <a:schemeClr val="bg1"/>
                </a:solidFill>
              </a:rPr>
              <a:t> </a:t>
            </a:r>
            <a:r>
              <a:rPr lang="en-US" dirty="0">
                <a:solidFill>
                  <a:schemeClr val="bg1"/>
                </a:solidFill>
              </a:rPr>
              <a:t>for a pathogen</a:t>
            </a:r>
          </a:p>
          <a:p>
            <a:r>
              <a:rPr lang="en-US" dirty="0">
                <a:solidFill>
                  <a:schemeClr val="bg1"/>
                </a:solidFill>
              </a:rPr>
              <a:t>Defined as: the number of new cases caused by one infectious case in a </a:t>
            </a:r>
            <a:r>
              <a:rPr lang="en-US" b="1" dirty="0">
                <a:solidFill>
                  <a:schemeClr val="accent6">
                    <a:lumMod val="75000"/>
                  </a:schemeClr>
                </a:solidFill>
              </a:rPr>
              <a:t>completely susceptible</a:t>
            </a:r>
            <a:r>
              <a:rPr lang="en-US" b="1" dirty="0">
                <a:solidFill>
                  <a:schemeClr val="bg1"/>
                </a:solidFill>
              </a:rPr>
              <a:t> </a:t>
            </a:r>
            <a:r>
              <a:rPr lang="en-US" dirty="0">
                <a:solidFill>
                  <a:schemeClr val="bg1"/>
                </a:solidFill>
              </a:rPr>
              <a:t>population</a:t>
            </a:r>
          </a:p>
          <a:p>
            <a:endParaRPr lang="en-US" dirty="0">
              <a:solidFill>
                <a:schemeClr val="bg1"/>
              </a:solidFill>
            </a:endParaRPr>
          </a:p>
        </p:txBody>
      </p:sp>
      <p:cxnSp>
        <p:nvCxnSpPr>
          <p:cNvPr id="2" name="AutoShape 27">
            <a:extLst>
              <a:ext uri="{FF2B5EF4-FFF2-40B4-BE49-F238E27FC236}">
                <a16:creationId xmlns:a16="http://schemas.microsoft.com/office/drawing/2014/main" id="{AB4F906B-6FB1-14CC-4028-97BD2B774462}"/>
              </a:ext>
            </a:extLst>
          </p:cNvPr>
          <p:cNvCxnSpPr>
            <a:cxnSpLocks noChangeShapeType="1"/>
          </p:cNvCxnSpPr>
          <p:nvPr/>
        </p:nvCxnSpPr>
        <p:spPr bwMode="auto">
          <a:xfrm flipV="1">
            <a:off x="2795752" y="4336596"/>
            <a:ext cx="1339850" cy="474662"/>
          </a:xfrm>
          <a:prstGeom prst="curvedConnector2">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3" name="AutoShape 29">
            <a:extLst>
              <a:ext uri="{FF2B5EF4-FFF2-40B4-BE49-F238E27FC236}">
                <a16:creationId xmlns:a16="http://schemas.microsoft.com/office/drawing/2014/main" id="{3B733D7C-B7BE-D668-17C4-50FE395E1B1C}"/>
              </a:ext>
            </a:extLst>
          </p:cNvPr>
          <p:cNvCxnSpPr>
            <a:cxnSpLocks noChangeShapeType="1"/>
          </p:cNvCxnSpPr>
          <p:nvPr/>
        </p:nvCxnSpPr>
        <p:spPr bwMode="auto">
          <a:xfrm>
            <a:off x="2795752" y="4811258"/>
            <a:ext cx="3124200" cy="38100"/>
          </a:xfrm>
          <a:prstGeom prst="curvedConnector4">
            <a:avLst>
              <a:gd name="adj1" fmla="val 47560"/>
              <a:gd name="adj2" fmla="val 700000"/>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4" name="AutoShape 28">
            <a:extLst>
              <a:ext uri="{FF2B5EF4-FFF2-40B4-BE49-F238E27FC236}">
                <a16:creationId xmlns:a16="http://schemas.microsoft.com/office/drawing/2014/main" id="{A203256F-FF51-4E3E-EE07-3416E1E7E391}"/>
              </a:ext>
            </a:extLst>
          </p:cNvPr>
          <p:cNvCxnSpPr>
            <a:cxnSpLocks noChangeShapeType="1"/>
          </p:cNvCxnSpPr>
          <p:nvPr/>
        </p:nvCxnSpPr>
        <p:spPr bwMode="auto">
          <a:xfrm>
            <a:off x="2643352" y="4773158"/>
            <a:ext cx="2514600" cy="838200"/>
          </a:xfrm>
          <a:prstGeom prst="curvedConnector4">
            <a:avLst>
              <a:gd name="adj1" fmla="val 46972"/>
              <a:gd name="adj2" fmla="val 127273"/>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28" name="AutoShape 30">
            <a:extLst>
              <a:ext uri="{FF2B5EF4-FFF2-40B4-BE49-F238E27FC236}">
                <a16:creationId xmlns:a16="http://schemas.microsoft.com/office/drawing/2014/main" id="{9F4C867E-237B-2597-377C-D1C8598E298A}"/>
              </a:ext>
            </a:extLst>
          </p:cNvPr>
          <p:cNvCxnSpPr>
            <a:cxnSpLocks noChangeShapeType="1"/>
          </p:cNvCxnSpPr>
          <p:nvPr/>
        </p:nvCxnSpPr>
        <p:spPr bwMode="auto">
          <a:xfrm rot="16200000" flipH="1">
            <a:off x="4586452" y="3111046"/>
            <a:ext cx="838200" cy="4508500"/>
          </a:xfrm>
          <a:prstGeom prst="curvedConnector3">
            <a:avLst>
              <a:gd name="adj1" fmla="val 133931"/>
            </a:avLst>
          </a:prstGeom>
          <a:noFill/>
          <a:ln w="38100">
            <a:solidFill>
              <a:srgbClr val="FF0000"/>
            </a:solidFill>
            <a:round/>
            <a:headEnd/>
            <a:tailEnd type="stealth" w="med" len="med"/>
          </a:ln>
          <a:extLst>
            <a:ext uri="{909E8E84-426E-40dd-AFC4-6F175D3DCCD1}">
              <a14:hiddenFill xmlns:a14="http://schemas.microsoft.com/office/drawing/2010/main" xmlns="">
                <a:noFill/>
              </a14:hiddenFill>
            </a:ext>
          </a:extLst>
        </p:spPr>
      </p:cxnSp>
      <p:cxnSp>
        <p:nvCxnSpPr>
          <p:cNvPr id="31" name="AutoShape 31">
            <a:extLst>
              <a:ext uri="{FF2B5EF4-FFF2-40B4-BE49-F238E27FC236}">
                <a16:creationId xmlns:a16="http://schemas.microsoft.com/office/drawing/2014/main" id="{CF05A429-5311-B8C7-B4FF-2F081638D13F}"/>
              </a:ext>
            </a:extLst>
          </p:cNvPr>
          <p:cNvCxnSpPr>
            <a:cxnSpLocks noChangeShapeType="1"/>
          </p:cNvCxnSpPr>
          <p:nvPr/>
        </p:nvCxnSpPr>
        <p:spPr bwMode="auto">
          <a:xfrm rot="5400000" flipH="1" flipV="1">
            <a:off x="6072352" y="974271"/>
            <a:ext cx="381000" cy="7023100"/>
          </a:xfrm>
          <a:prstGeom prst="curvedConnector3">
            <a:avLst>
              <a:gd name="adj1" fmla="val 254644"/>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77AE42E-4A2D-2517-11F3-69B17C437BF1}"/>
                  </a:ext>
                </a:extLst>
              </p:cNvPr>
              <p:cNvSpPr txBox="1">
                <a:spLocks noChangeArrowheads="1"/>
              </p:cNvSpPr>
              <p:nvPr/>
            </p:nvSpPr>
            <p:spPr bwMode="auto">
              <a:xfrm>
                <a:off x="204951" y="6226000"/>
                <a:ext cx="3810000" cy="523875"/>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800" dirty="0">
                    <a:solidFill>
                      <a:schemeClr val="bg1"/>
                    </a:solidFill>
                    <a:latin typeface="+mn-lt"/>
                    <a:cs typeface="Times New Roman" charset="0"/>
                  </a:rPr>
                  <a:t>What is </a:t>
                </a:r>
                <a14:m>
                  <m:oMath xmlns:m="http://schemas.openxmlformats.org/officeDocument/2006/math">
                    <m:sSub>
                      <m:sSubPr>
                        <m:ctrlPr>
                          <a:rPr lang="en-US" sz="2800" b="1" i="1" smtClean="0">
                            <a:solidFill>
                              <a:srgbClr val="C00000"/>
                            </a:solidFill>
                            <a:latin typeface="Cambria Math" panose="02040503050406030204" pitchFamily="18" charset="0"/>
                          </a:rPr>
                        </m:ctrlPr>
                      </m:sSubPr>
                      <m:e>
                        <m:r>
                          <a:rPr lang="en-US" sz="2800" b="1" i="1">
                            <a:solidFill>
                              <a:srgbClr val="C00000"/>
                            </a:solidFill>
                            <a:latin typeface="Cambria Math" panose="02040503050406030204" pitchFamily="18" charset="0"/>
                          </a:rPr>
                          <m:t>𝑹</m:t>
                        </m:r>
                      </m:e>
                      <m:sub>
                        <m:r>
                          <a:rPr lang="en-US" sz="2800" b="1" i="1">
                            <a:solidFill>
                              <a:srgbClr val="C00000"/>
                            </a:solidFill>
                            <a:latin typeface="Cambria Math" panose="02040503050406030204" pitchFamily="18" charset="0"/>
                          </a:rPr>
                          <m:t>𝒐</m:t>
                        </m:r>
                      </m:sub>
                    </m:sSub>
                  </m:oMath>
                </a14:m>
                <a:r>
                  <a:rPr lang="en-US" sz="2800" dirty="0">
                    <a:solidFill>
                      <a:schemeClr val="bg1"/>
                    </a:solidFill>
                    <a:latin typeface="+mn-lt"/>
                    <a:cs typeface="Times New Roman" charset="0"/>
                  </a:rPr>
                  <a:t>? </a:t>
                </a:r>
              </a:p>
            </p:txBody>
          </p:sp>
        </mc:Choice>
        <mc:Fallback xmlns="">
          <p:sp>
            <p:nvSpPr>
              <p:cNvPr id="32" name="TextBox 31">
                <a:extLst>
                  <a:ext uri="{FF2B5EF4-FFF2-40B4-BE49-F238E27FC236}">
                    <a16:creationId xmlns:a16="http://schemas.microsoft.com/office/drawing/2014/main" id="{177AE42E-4A2D-2517-11F3-69B17C437BF1}"/>
                  </a:ext>
                </a:extLst>
              </p:cNvPr>
              <p:cNvSpPr txBox="1">
                <a:spLocks noRot="1" noChangeAspect="1" noMove="1" noResize="1" noEditPoints="1" noAdjustHandles="1" noChangeArrowheads="1" noChangeShapeType="1" noTextEdit="1"/>
              </p:cNvSpPr>
              <p:nvPr/>
            </p:nvSpPr>
            <p:spPr bwMode="auto">
              <a:xfrm>
                <a:off x="204951" y="6226000"/>
                <a:ext cx="3810000" cy="523875"/>
              </a:xfrm>
              <a:prstGeom prst="rect">
                <a:avLst/>
              </a:prstGeom>
              <a:blipFill>
                <a:blip r:embed="rId4"/>
                <a:stretch>
                  <a:fillRect l="-3322" t="-11905" b="-28571"/>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11193447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84630-5BC6-CEF9-2356-141C3F214B7B}"/>
            </a:ext>
          </a:extLst>
        </p:cNvPr>
        <p:cNvGrpSpPr/>
        <p:nvPr/>
      </p:nvGrpSpPr>
      <p:grpSpPr>
        <a:xfrm>
          <a:off x="0" y="0"/>
          <a:ext cx="0" cy="0"/>
          <a:chOff x="0" y="0"/>
          <a:chExt cx="0" cy="0"/>
        </a:xfrm>
      </p:grpSpPr>
      <p:sp>
        <p:nvSpPr>
          <p:cNvPr id="5" name="Oval 2">
            <a:extLst>
              <a:ext uri="{FF2B5EF4-FFF2-40B4-BE49-F238E27FC236}">
                <a16:creationId xmlns:a16="http://schemas.microsoft.com/office/drawing/2014/main" id="{865E9997-9FDB-3942-4B9F-A82AA62C1C11}"/>
              </a:ext>
            </a:extLst>
          </p:cNvPr>
          <p:cNvSpPr>
            <a:spLocks noChangeArrowheads="1"/>
          </p:cNvSpPr>
          <p:nvPr/>
        </p:nvSpPr>
        <p:spPr bwMode="auto">
          <a:xfrm>
            <a:off x="5767552" y="44683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6" name="Oval 3">
            <a:extLst>
              <a:ext uri="{FF2B5EF4-FFF2-40B4-BE49-F238E27FC236}">
                <a16:creationId xmlns:a16="http://schemas.microsoft.com/office/drawing/2014/main" id="{B2F89A6F-3BD6-5606-E8D7-7DC62921F912}"/>
              </a:ext>
            </a:extLst>
          </p:cNvPr>
          <p:cNvSpPr>
            <a:spLocks noChangeArrowheads="1"/>
          </p:cNvSpPr>
          <p:nvPr/>
        </p:nvSpPr>
        <p:spPr bwMode="auto">
          <a:xfrm>
            <a:off x="4091152" y="4011158"/>
            <a:ext cx="304800" cy="381000"/>
          </a:xfrm>
          <a:prstGeom prst="ellipse">
            <a:avLst/>
          </a:prstGeom>
          <a:solidFill>
            <a:srgbClr val="FFFFFF"/>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7" name="Oval 4">
            <a:extLst>
              <a:ext uri="{FF2B5EF4-FFF2-40B4-BE49-F238E27FC236}">
                <a16:creationId xmlns:a16="http://schemas.microsoft.com/office/drawing/2014/main" id="{02DA8BDB-B054-B976-F35E-C22C6BABEFA5}"/>
              </a:ext>
            </a:extLst>
          </p:cNvPr>
          <p:cNvSpPr>
            <a:spLocks noChangeArrowheads="1"/>
          </p:cNvSpPr>
          <p:nvPr/>
        </p:nvSpPr>
        <p:spPr bwMode="auto">
          <a:xfrm>
            <a:off x="5005552" y="52303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8" name="Oval 5">
            <a:extLst>
              <a:ext uri="{FF2B5EF4-FFF2-40B4-BE49-F238E27FC236}">
                <a16:creationId xmlns:a16="http://schemas.microsoft.com/office/drawing/2014/main" id="{D0389B43-44CB-845B-8780-C2B171F3AFF2}"/>
              </a:ext>
            </a:extLst>
          </p:cNvPr>
          <p:cNvSpPr>
            <a:spLocks noChangeArrowheads="1"/>
          </p:cNvSpPr>
          <p:nvPr/>
        </p:nvSpPr>
        <p:spPr bwMode="auto">
          <a:xfrm>
            <a:off x="7215352" y="5458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9" name="Oval 6">
            <a:extLst>
              <a:ext uri="{FF2B5EF4-FFF2-40B4-BE49-F238E27FC236}">
                <a16:creationId xmlns:a16="http://schemas.microsoft.com/office/drawing/2014/main" id="{6760A596-9D2C-E162-2001-3A9EDBFF34E8}"/>
              </a:ext>
            </a:extLst>
          </p:cNvPr>
          <p:cNvSpPr>
            <a:spLocks noChangeArrowheads="1"/>
          </p:cNvSpPr>
          <p:nvPr/>
        </p:nvSpPr>
        <p:spPr bwMode="auto">
          <a:xfrm>
            <a:off x="9729952" y="4239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0" name="Oval 9">
            <a:extLst>
              <a:ext uri="{FF2B5EF4-FFF2-40B4-BE49-F238E27FC236}">
                <a16:creationId xmlns:a16="http://schemas.microsoft.com/office/drawing/2014/main" id="{8880DFF9-7B80-E807-4773-D78B812C9244}"/>
              </a:ext>
            </a:extLst>
          </p:cNvPr>
          <p:cNvSpPr>
            <a:spLocks noChangeArrowheads="1"/>
          </p:cNvSpPr>
          <p:nvPr/>
        </p:nvSpPr>
        <p:spPr bwMode="auto">
          <a:xfrm>
            <a:off x="4091152" y="4011158"/>
            <a:ext cx="304800" cy="381000"/>
          </a:xfrm>
          <a:prstGeom prst="ellipse">
            <a:avLst/>
          </a:prstGeom>
          <a:solidFill>
            <a:srgbClr val="FF0000"/>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1" name="Oval 10">
            <a:extLst>
              <a:ext uri="{FF2B5EF4-FFF2-40B4-BE49-F238E27FC236}">
                <a16:creationId xmlns:a16="http://schemas.microsoft.com/office/drawing/2014/main" id="{B07B4D2E-E121-99C5-0440-B025C43118A0}"/>
              </a:ext>
            </a:extLst>
          </p:cNvPr>
          <p:cNvSpPr>
            <a:spLocks noChangeArrowheads="1"/>
          </p:cNvSpPr>
          <p:nvPr/>
        </p:nvSpPr>
        <p:spPr bwMode="auto">
          <a:xfrm>
            <a:off x="7215352" y="5458958"/>
            <a:ext cx="304800" cy="381000"/>
          </a:xfrm>
          <a:prstGeom prst="ellipse">
            <a:avLst/>
          </a:prstGeom>
          <a:solidFill>
            <a:srgbClr val="FF0000"/>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2" name="Oval 11">
            <a:extLst>
              <a:ext uri="{FF2B5EF4-FFF2-40B4-BE49-F238E27FC236}">
                <a16:creationId xmlns:a16="http://schemas.microsoft.com/office/drawing/2014/main" id="{2118B2F4-BA0C-7EFA-8296-BD65A942D1C9}"/>
              </a:ext>
            </a:extLst>
          </p:cNvPr>
          <p:cNvSpPr>
            <a:spLocks noChangeArrowheads="1"/>
          </p:cNvSpPr>
          <p:nvPr/>
        </p:nvSpPr>
        <p:spPr bwMode="auto">
          <a:xfrm>
            <a:off x="5005552" y="5230358"/>
            <a:ext cx="304800" cy="381000"/>
          </a:xfrm>
          <a:prstGeom prst="ellipse">
            <a:avLst/>
          </a:prstGeom>
          <a:solidFill>
            <a:srgbClr val="FF0000"/>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3" name="Oval 12">
            <a:extLst>
              <a:ext uri="{FF2B5EF4-FFF2-40B4-BE49-F238E27FC236}">
                <a16:creationId xmlns:a16="http://schemas.microsoft.com/office/drawing/2014/main" id="{DD5E6ED6-249E-3707-27C2-A694197135D2}"/>
              </a:ext>
            </a:extLst>
          </p:cNvPr>
          <p:cNvSpPr>
            <a:spLocks noChangeArrowheads="1"/>
          </p:cNvSpPr>
          <p:nvPr/>
        </p:nvSpPr>
        <p:spPr bwMode="auto">
          <a:xfrm>
            <a:off x="9729952" y="4239758"/>
            <a:ext cx="304800" cy="381000"/>
          </a:xfrm>
          <a:prstGeom prst="ellipse">
            <a:avLst/>
          </a:prstGeom>
          <a:solidFill>
            <a:srgbClr val="FF0000"/>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4" name="Oval 13">
            <a:extLst>
              <a:ext uri="{FF2B5EF4-FFF2-40B4-BE49-F238E27FC236}">
                <a16:creationId xmlns:a16="http://schemas.microsoft.com/office/drawing/2014/main" id="{CC617468-6F17-E9B3-7D15-BB7200B22D58}"/>
              </a:ext>
            </a:extLst>
          </p:cNvPr>
          <p:cNvSpPr>
            <a:spLocks noChangeArrowheads="1"/>
          </p:cNvSpPr>
          <p:nvPr/>
        </p:nvSpPr>
        <p:spPr bwMode="auto">
          <a:xfrm>
            <a:off x="5767552" y="4468358"/>
            <a:ext cx="304800" cy="381000"/>
          </a:xfrm>
          <a:prstGeom prst="ellipse">
            <a:avLst/>
          </a:prstGeom>
          <a:solidFill>
            <a:srgbClr val="FF0000"/>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5" name="Oval 14">
            <a:extLst>
              <a:ext uri="{FF2B5EF4-FFF2-40B4-BE49-F238E27FC236}">
                <a16:creationId xmlns:a16="http://schemas.microsoft.com/office/drawing/2014/main" id="{A1F28AF9-A451-25D2-7C4F-2F6D4254A900}"/>
              </a:ext>
            </a:extLst>
          </p:cNvPr>
          <p:cNvSpPr>
            <a:spLocks noChangeArrowheads="1"/>
          </p:cNvSpPr>
          <p:nvPr/>
        </p:nvSpPr>
        <p:spPr bwMode="auto">
          <a:xfrm>
            <a:off x="4929352" y="3934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6" name="Oval 15">
            <a:extLst>
              <a:ext uri="{FF2B5EF4-FFF2-40B4-BE49-F238E27FC236}">
                <a16:creationId xmlns:a16="http://schemas.microsoft.com/office/drawing/2014/main" id="{4A2075BF-1EFD-3A28-CFCC-D07847D9184D}"/>
              </a:ext>
            </a:extLst>
          </p:cNvPr>
          <p:cNvSpPr>
            <a:spLocks noChangeArrowheads="1"/>
          </p:cNvSpPr>
          <p:nvPr/>
        </p:nvSpPr>
        <p:spPr bwMode="auto">
          <a:xfrm>
            <a:off x="5767552" y="51541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7" name="Oval 16">
            <a:extLst>
              <a:ext uri="{FF2B5EF4-FFF2-40B4-BE49-F238E27FC236}">
                <a16:creationId xmlns:a16="http://schemas.microsoft.com/office/drawing/2014/main" id="{F409BE7A-ED68-480F-4036-386865CBD443}"/>
              </a:ext>
            </a:extLst>
          </p:cNvPr>
          <p:cNvSpPr>
            <a:spLocks noChangeArrowheads="1"/>
          </p:cNvSpPr>
          <p:nvPr/>
        </p:nvSpPr>
        <p:spPr bwMode="auto">
          <a:xfrm>
            <a:off x="5538952" y="3934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8" name="Oval 17">
            <a:extLst>
              <a:ext uri="{FF2B5EF4-FFF2-40B4-BE49-F238E27FC236}">
                <a16:creationId xmlns:a16="http://schemas.microsoft.com/office/drawing/2014/main" id="{4A50F28B-2B40-1D4A-6967-19BCD2530F0B}"/>
              </a:ext>
            </a:extLst>
          </p:cNvPr>
          <p:cNvSpPr>
            <a:spLocks noChangeArrowheads="1"/>
          </p:cNvSpPr>
          <p:nvPr/>
        </p:nvSpPr>
        <p:spPr bwMode="auto">
          <a:xfrm>
            <a:off x="4243552" y="51541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19" name="Oval 18">
            <a:extLst>
              <a:ext uri="{FF2B5EF4-FFF2-40B4-BE49-F238E27FC236}">
                <a16:creationId xmlns:a16="http://schemas.microsoft.com/office/drawing/2014/main" id="{01DE6F9A-7981-06B9-5F09-5CA00C52626F}"/>
              </a:ext>
            </a:extLst>
          </p:cNvPr>
          <p:cNvSpPr>
            <a:spLocks noChangeArrowheads="1"/>
          </p:cNvSpPr>
          <p:nvPr/>
        </p:nvSpPr>
        <p:spPr bwMode="auto">
          <a:xfrm>
            <a:off x="8205952" y="41635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0" name="Oval 19">
            <a:extLst>
              <a:ext uri="{FF2B5EF4-FFF2-40B4-BE49-F238E27FC236}">
                <a16:creationId xmlns:a16="http://schemas.microsoft.com/office/drawing/2014/main" id="{E52BC63B-5452-D4F7-C349-4F497033E726}"/>
              </a:ext>
            </a:extLst>
          </p:cNvPr>
          <p:cNvSpPr>
            <a:spLocks noChangeArrowheads="1"/>
          </p:cNvSpPr>
          <p:nvPr/>
        </p:nvSpPr>
        <p:spPr bwMode="auto">
          <a:xfrm>
            <a:off x="2490952" y="4620758"/>
            <a:ext cx="304800" cy="381000"/>
          </a:xfrm>
          <a:prstGeom prst="ellipse">
            <a:avLst/>
          </a:prstGeom>
          <a:solidFill>
            <a:srgbClr val="FF0000"/>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1" name="Oval 20">
            <a:extLst>
              <a:ext uri="{FF2B5EF4-FFF2-40B4-BE49-F238E27FC236}">
                <a16:creationId xmlns:a16="http://schemas.microsoft.com/office/drawing/2014/main" id="{4527E818-7397-6FFC-2264-06CC2A43D67A}"/>
              </a:ext>
            </a:extLst>
          </p:cNvPr>
          <p:cNvSpPr>
            <a:spLocks noChangeArrowheads="1"/>
          </p:cNvSpPr>
          <p:nvPr/>
        </p:nvSpPr>
        <p:spPr bwMode="auto">
          <a:xfrm>
            <a:off x="6529552" y="46969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2" name="Oval 21">
            <a:extLst>
              <a:ext uri="{FF2B5EF4-FFF2-40B4-BE49-F238E27FC236}">
                <a16:creationId xmlns:a16="http://schemas.microsoft.com/office/drawing/2014/main" id="{FED6BBE3-491E-A0CA-3DAA-B6B8362FB54A}"/>
              </a:ext>
            </a:extLst>
          </p:cNvPr>
          <p:cNvSpPr>
            <a:spLocks noChangeArrowheads="1"/>
          </p:cNvSpPr>
          <p:nvPr/>
        </p:nvSpPr>
        <p:spPr bwMode="auto">
          <a:xfrm>
            <a:off x="6377152" y="3858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3" name="Oval 22">
            <a:extLst>
              <a:ext uri="{FF2B5EF4-FFF2-40B4-BE49-F238E27FC236}">
                <a16:creationId xmlns:a16="http://schemas.microsoft.com/office/drawing/2014/main" id="{78ADA5B9-E7CD-995A-32DD-B0135CF6E6BA}"/>
              </a:ext>
            </a:extLst>
          </p:cNvPr>
          <p:cNvSpPr>
            <a:spLocks noChangeArrowheads="1"/>
          </p:cNvSpPr>
          <p:nvPr/>
        </p:nvSpPr>
        <p:spPr bwMode="auto">
          <a:xfrm>
            <a:off x="7062952" y="41635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4" name="Oval 23">
            <a:extLst>
              <a:ext uri="{FF2B5EF4-FFF2-40B4-BE49-F238E27FC236}">
                <a16:creationId xmlns:a16="http://schemas.microsoft.com/office/drawing/2014/main" id="{49F4A795-A304-0226-3080-9C8E246DF7AB}"/>
              </a:ext>
            </a:extLst>
          </p:cNvPr>
          <p:cNvSpPr>
            <a:spLocks noChangeArrowheads="1"/>
          </p:cNvSpPr>
          <p:nvPr/>
        </p:nvSpPr>
        <p:spPr bwMode="auto">
          <a:xfrm>
            <a:off x="9044152" y="56875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5" name="Oval 24">
            <a:extLst>
              <a:ext uri="{FF2B5EF4-FFF2-40B4-BE49-F238E27FC236}">
                <a16:creationId xmlns:a16="http://schemas.microsoft.com/office/drawing/2014/main" id="{6DD9ED19-1682-2D76-7B7C-AB0B12D7308B}"/>
              </a:ext>
            </a:extLst>
          </p:cNvPr>
          <p:cNvSpPr>
            <a:spLocks noChangeArrowheads="1"/>
          </p:cNvSpPr>
          <p:nvPr/>
        </p:nvSpPr>
        <p:spPr bwMode="auto">
          <a:xfrm>
            <a:off x="9044152" y="41635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6" name="Oval 25">
            <a:extLst>
              <a:ext uri="{FF2B5EF4-FFF2-40B4-BE49-F238E27FC236}">
                <a16:creationId xmlns:a16="http://schemas.microsoft.com/office/drawing/2014/main" id="{7F4598E7-217E-02AA-AD10-F5B2F92B6F51}"/>
              </a:ext>
            </a:extLst>
          </p:cNvPr>
          <p:cNvSpPr>
            <a:spLocks noChangeArrowheads="1"/>
          </p:cNvSpPr>
          <p:nvPr/>
        </p:nvSpPr>
        <p:spPr bwMode="auto">
          <a:xfrm>
            <a:off x="9577552" y="5001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sp>
        <p:nvSpPr>
          <p:cNvPr id="27" name="Oval 26">
            <a:extLst>
              <a:ext uri="{FF2B5EF4-FFF2-40B4-BE49-F238E27FC236}">
                <a16:creationId xmlns:a16="http://schemas.microsoft.com/office/drawing/2014/main" id="{E6D8D98F-F5D8-370A-12DB-FC987F855EB4}"/>
              </a:ext>
            </a:extLst>
          </p:cNvPr>
          <p:cNvSpPr>
            <a:spLocks noChangeArrowheads="1"/>
          </p:cNvSpPr>
          <p:nvPr/>
        </p:nvSpPr>
        <p:spPr bwMode="auto">
          <a:xfrm>
            <a:off x="8434552" y="5382758"/>
            <a:ext cx="304800" cy="381000"/>
          </a:xfrm>
          <a:prstGeom prst="ellipse">
            <a:avLst/>
          </a:prstGeom>
          <a:solidFill>
            <a:srgbClr val="CCFFCC"/>
          </a:solidFill>
          <a:ln w="9525">
            <a:solidFill>
              <a:schemeClr val="bg1"/>
            </a:solidFill>
            <a:round/>
            <a:headEnd/>
            <a:tailEnd/>
          </a:ln>
        </p:spPr>
        <p:txBody>
          <a:bodyPr wrap="none" lIns="90000" tIns="46800" rIns="90000" bIns="46800" anchor="ctr"/>
          <a:lstStyle/>
          <a:p>
            <a:endParaRPr lang="en-US">
              <a:latin typeface="Corbel" charset="0"/>
            </a:endParaRPr>
          </a:p>
        </p:txBody>
      </p:sp>
      <p:cxnSp>
        <p:nvCxnSpPr>
          <p:cNvPr id="33" name="AutoShape 33">
            <a:extLst>
              <a:ext uri="{FF2B5EF4-FFF2-40B4-BE49-F238E27FC236}">
                <a16:creationId xmlns:a16="http://schemas.microsoft.com/office/drawing/2014/main" id="{5DF26F21-7FB9-443A-763C-2ACA5E4E16C1}"/>
              </a:ext>
            </a:extLst>
          </p:cNvPr>
          <p:cNvCxnSpPr>
            <a:cxnSpLocks noChangeShapeType="1"/>
            <a:endCxn id="20" idx="4"/>
          </p:cNvCxnSpPr>
          <p:nvPr/>
        </p:nvCxnSpPr>
        <p:spPr bwMode="auto">
          <a:xfrm rot="16200000">
            <a:off x="2071852" y="5039858"/>
            <a:ext cx="609600" cy="533400"/>
          </a:xfrm>
          <a:prstGeom prst="curvedConnector3">
            <a:avLst>
              <a:gd name="adj1" fmla="val 50000"/>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3BED58FF-48DF-59EA-94BE-BF5D385F88EF}"/>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29" name="Rectangle 28">
                <a:extLst>
                  <a:ext uri="{FF2B5EF4-FFF2-40B4-BE49-F238E27FC236}">
                    <a16:creationId xmlns:a16="http://schemas.microsoft.com/office/drawing/2014/main" id="{3BED58FF-48DF-59EA-94BE-BF5D385F88EF}"/>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3"/>
                <a:stretch>
                  <a:fillRect/>
                </a:stretch>
              </a:blipFill>
              <a:ln>
                <a:noFill/>
              </a:ln>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FBDE971E-DF24-53F2-EE6B-34E6CC5269AE}"/>
              </a:ext>
            </a:extLst>
          </p:cNvPr>
          <p:cNvSpPr txBox="1">
            <a:spLocks/>
          </p:cNvSpPr>
          <p:nvPr/>
        </p:nvSpPr>
        <p:spPr>
          <a:xfrm>
            <a:off x="1647479" y="1224953"/>
            <a:ext cx="9020522" cy="2425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The </a:t>
            </a:r>
            <a:r>
              <a:rPr lang="en-US" b="1" dirty="0">
                <a:solidFill>
                  <a:srgbClr val="C00000"/>
                </a:solidFill>
              </a:rPr>
              <a:t>basic reproduction number</a:t>
            </a:r>
            <a:r>
              <a:rPr lang="en-US" b="1" dirty="0">
                <a:solidFill>
                  <a:schemeClr val="bg1"/>
                </a:solidFill>
              </a:rPr>
              <a:t> </a:t>
            </a:r>
            <a:r>
              <a:rPr lang="en-US" dirty="0">
                <a:solidFill>
                  <a:schemeClr val="bg1"/>
                </a:solidFill>
              </a:rPr>
              <a:t>for a pathogen</a:t>
            </a:r>
          </a:p>
          <a:p>
            <a:r>
              <a:rPr lang="en-US" dirty="0">
                <a:solidFill>
                  <a:schemeClr val="bg1"/>
                </a:solidFill>
              </a:rPr>
              <a:t>Defined as: the number of new cases caused by one infectious case in a </a:t>
            </a:r>
            <a:r>
              <a:rPr lang="en-US" b="1" dirty="0">
                <a:solidFill>
                  <a:schemeClr val="accent6">
                    <a:lumMod val="75000"/>
                  </a:schemeClr>
                </a:solidFill>
              </a:rPr>
              <a:t>completely susceptible</a:t>
            </a:r>
            <a:r>
              <a:rPr lang="en-US" b="1" dirty="0">
                <a:solidFill>
                  <a:schemeClr val="bg1"/>
                </a:solidFill>
              </a:rPr>
              <a:t> </a:t>
            </a:r>
            <a:r>
              <a:rPr lang="en-US" dirty="0">
                <a:solidFill>
                  <a:schemeClr val="bg1"/>
                </a:solidFill>
              </a:rPr>
              <a:t>population</a:t>
            </a:r>
          </a:p>
          <a:p>
            <a:endParaRPr lang="en-US" dirty="0">
              <a:solidFill>
                <a:schemeClr val="bg1"/>
              </a:solidFill>
            </a:endParaRPr>
          </a:p>
        </p:txBody>
      </p:sp>
      <p:cxnSp>
        <p:nvCxnSpPr>
          <p:cNvPr id="2" name="AutoShape 27">
            <a:extLst>
              <a:ext uri="{FF2B5EF4-FFF2-40B4-BE49-F238E27FC236}">
                <a16:creationId xmlns:a16="http://schemas.microsoft.com/office/drawing/2014/main" id="{E168EE76-0A09-C5FB-F691-0C535B326D77}"/>
              </a:ext>
            </a:extLst>
          </p:cNvPr>
          <p:cNvCxnSpPr>
            <a:cxnSpLocks noChangeShapeType="1"/>
          </p:cNvCxnSpPr>
          <p:nvPr/>
        </p:nvCxnSpPr>
        <p:spPr bwMode="auto">
          <a:xfrm flipV="1">
            <a:off x="2795752" y="4336596"/>
            <a:ext cx="1339850" cy="474662"/>
          </a:xfrm>
          <a:prstGeom prst="curvedConnector2">
            <a:avLst/>
          </a:prstGeom>
          <a:noFill/>
          <a:ln w="38100">
            <a:solidFill>
              <a:srgbClr val="FF0000"/>
            </a:solidFill>
            <a:round/>
            <a:headEnd/>
            <a:tailEnd type="stealth" w="med" len="med"/>
          </a:ln>
          <a:extLst>
            <a:ext uri="{909E8E84-426E-40dd-AFC4-6F175D3DCCD1}">
              <a14:hiddenFill xmlns:a14="http://schemas.microsoft.com/office/drawing/2010/main" xmlns="">
                <a:noFill/>
              </a14:hiddenFill>
            </a:ext>
          </a:extLst>
        </p:spPr>
      </p:cxnSp>
      <p:cxnSp>
        <p:nvCxnSpPr>
          <p:cNvPr id="3" name="AutoShape 29">
            <a:extLst>
              <a:ext uri="{FF2B5EF4-FFF2-40B4-BE49-F238E27FC236}">
                <a16:creationId xmlns:a16="http://schemas.microsoft.com/office/drawing/2014/main" id="{5CDBD381-B364-43C6-5689-2AB1FF96F410}"/>
              </a:ext>
            </a:extLst>
          </p:cNvPr>
          <p:cNvCxnSpPr>
            <a:cxnSpLocks noChangeShapeType="1"/>
          </p:cNvCxnSpPr>
          <p:nvPr/>
        </p:nvCxnSpPr>
        <p:spPr bwMode="auto">
          <a:xfrm>
            <a:off x="2795752" y="4811258"/>
            <a:ext cx="3124200" cy="38100"/>
          </a:xfrm>
          <a:prstGeom prst="curvedConnector4">
            <a:avLst>
              <a:gd name="adj1" fmla="val 47560"/>
              <a:gd name="adj2" fmla="val 700000"/>
            </a:avLst>
          </a:prstGeom>
          <a:noFill/>
          <a:ln w="38100">
            <a:solidFill>
              <a:srgbClr val="FF0000"/>
            </a:solidFill>
            <a:round/>
            <a:headEnd/>
            <a:tailEnd type="stealth" w="med" len="med"/>
          </a:ln>
          <a:extLst>
            <a:ext uri="{909E8E84-426E-40dd-AFC4-6F175D3DCCD1}">
              <a14:hiddenFill xmlns:a14="http://schemas.microsoft.com/office/drawing/2010/main" xmlns="">
                <a:noFill/>
              </a14:hiddenFill>
            </a:ext>
          </a:extLst>
        </p:spPr>
      </p:cxnSp>
      <p:cxnSp>
        <p:nvCxnSpPr>
          <p:cNvPr id="4" name="AutoShape 28">
            <a:extLst>
              <a:ext uri="{FF2B5EF4-FFF2-40B4-BE49-F238E27FC236}">
                <a16:creationId xmlns:a16="http://schemas.microsoft.com/office/drawing/2014/main" id="{4F90B3B8-3257-336B-83F5-B456D168C41E}"/>
              </a:ext>
            </a:extLst>
          </p:cNvPr>
          <p:cNvCxnSpPr>
            <a:cxnSpLocks noChangeShapeType="1"/>
          </p:cNvCxnSpPr>
          <p:nvPr/>
        </p:nvCxnSpPr>
        <p:spPr bwMode="auto">
          <a:xfrm>
            <a:off x="2643352" y="4773158"/>
            <a:ext cx="2514600" cy="838200"/>
          </a:xfrm>
          <a:prstGeom prst="curvedConnector4">
            <a:avLst>
              <a:gd name="adj1" fmla="val 46972"/>
              <a:gd name="adj2" fmla="val 127273"/>
            </a:avLst>
          </a:prstGeom>
          <a:noFill/>
          <a:ln w="38100">
            <a:solidFill>
              <a:srgbClr val="FF0000"/>
            </a:solidFill>
            <a:round/>
            <a:headEnd/>
            <a:tailEnd type="stealth" w="med" len="med"/>
          </a:ln>
          <a:extLst>
            <a:ext uri="{909E8E84-426E-40dd-AFC4-6F175D3DCCD1}">
              <a14:hiddenFill xmlns:a14="http://schemas.microsoft.com/office/drawing/2010/main" xmlns="">
                <a:noFill/>
              </a14:hiddenFill>
            </a:ext>
          </a:extLst>
        </p:spPr>
      </p:cxnSp>
      <p:cxnSp>
        <p:nvCxnSpPr>
          <p:cNvPr id="28" name="AutoShape 30">
            <a:extLst>
              <a:ext uri="{FF2B5EF4-FFF2-40B4-BE49-F238E27FC236}">
                <a16:creationId xmlns:a16="http://schemas.microsoft.com/office/drawing/2014/main" id="{EEA742CF-2CBC-78C1-1015-B5A873A78D8D}"/>
              </a:ext>
            </a:extLst>
          </p:cNvPr>
          <p:cNvCxnSpPr>
            <a:cxnSpLocks noChangeShapeType="1"/>
          </p:cNvCxnSpPr>
          <p:nvPr/>
        </p:nvCxnSpPr>
        <p:spPr bwMode="auto">
          <a:xfrm rot="16200000" flipH="1">
            <a:off x="4586452" y="3111046"/>
            <a:ext cx="838200" cy="4508500"/>
          </a:xfrm>
          <a:prstGeom prst="curvedConnector3">
            <a:avLst>
              <a:gd name="adj1" fmla="val 133931"/>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31" name="AutoShape 31">
            <a:extLst>
              <a:ext uri="{FF2B5EF4-FFF2-40B4-BE49-F238E27FC236}">
                <a16:creationId xmlns:a16="http://schemas.microsoft.com/office/drawing/2014/main" id="{30B5A55C-3F44-9A4D-CADA-5F711DF1EE61}"/>
              </a:ext>
            </a:extLst>
          </p:cNvPr>
          <p:cNvCxnSpPr>
            <a:cxnSpLocks noChangeShapeType="1"/>
          </p:cNvCxnSpPr>
          <p:nvPr/>
        </p:nvCxnSpPr>
        <p:spPr bwMode="auto">
          <a:xfrm rot="5400000" flipH="1" flipV="1">
            <a:off x="6072352" y="974271"/>
            <a:ext cx="381000" cy="7023100"/>
          </a:xfrm>
          <a:prstGeom prst="curvedConnector3">
            <a:avLst>
              <a:gd name="adj1" fmla="val 254644"/>
            </a:avLst>
          </a:prstGeom>
          <a:noFill/>
          <a:ln w="38100">
            <a:solidFill>
              <a:srgbClr val="FF0000"/>
            </a:solidFill>
            <a:round/>
            <a:headEnd/>
            <a:tailEnd type="triangle" w="med" len="med"/>
          </a:ln>
          <a:extLst>
            <a:ext uri="{909E8E84-426E-40dd-AFC4-6F175D3DCCD1}">
              <a14:hiddenFill xmlns:a14="http://schemas.microsoft.com/office/drawing/2010/main" xmlns="">
                <a:noFill/>
              </a14:hiddenFill>
            </a:ext>
          </a:extLst>
        </p:spPr>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94D55E10-86D3-12F1-F7EE-FEDEB6E3E4B3}"/>
                  </a:ext>
                </a:extLst>
              </p:cNvPr>
              <p:cNvSpPr txBox="1">
                <a:spLocks noChangeArrowheads="1"/>
              </p:cNvSpPr>
              <p:nvPr/>
            </p:nvSpPr>
            <p:spPr bwMode="auto">
              <a:xfrm>
                <a:off x="204951" y="6226000"/>
                <a:ext cx="3810000" cy="523875"/>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800" dirty="0">
                    <a:solidFill>
                      <a:schemeClr val="bg1"/>
                    </a:solidFill>
                    <a:latin typeface="+mn-lt"/>
                    <a:cs typeface="Times New Roman" charset="0"/>
                  </a:rPr>
                  <a:t>What is </a:t>
                </a:r>
                <a14:m>
                  <m:oMath xmlns:m="http://schemas.openxmlformats.org/officeDocument/2006/math">
                    <m:sSub>
                      <m:sSubPr>
                        <m:ctrlPr>
                          <a:rPr lang="en-US" sz="2800" b="1" i="1" smtClean="0">
                            <a:solidFill>
                              <a:srgbClr val="C00000"/>
                            </a:solidFill>
                            <a:latin typeface="Cambria Math" panose="02040503050406030204" pitchFamily="18" charset="0"/>
                          </a:rPr>
                        </m:ctrlPr>
                      </m:sSubPr>
                      <m:e>
                        <m:r>
                          <a:rPr lang="en-US" sz="2800" b="1" i="1">
                            <a:solidFill>
                              <a:srgbClr val="C00000"/>
                            </a:solidFill>
                            <a:latin typeface="Cambria Math" panose="02040503050406030204" pitchFamily="18" charset="0"/>
                          </a:rPr>
                          <m:t>𝑹</m:t>
                        </m:r>
                      </m:e>
                      <m:sub>
                        <m:r>
                          <a:rPr lang="en-US" sz="2800" b="1" i="1">
                            <a:solidFill>
                              <a:srgbClr val="C00000"/>
                            </a:solidFill>
                            <a:latin typeface="Cambria Math" panose="02040503050406030204" pitchFamily="18" charset="0"/>
                          </a:rPr>
                          <m:t>𝒐</m:t>
                        </m:r>
                      </m:sub>
                    </m:sSub>
                  </m:oMath>
                </a14:m>
                <a:r>
                  <a:rPr lang="en-US" sz="2800" dirty="0">
                    <a:solidFill>
                      <a:schemeClr val="bg1"/>
                    </a:solidFill>
                    <a:latin typeface="+mn-lt"/>
                    <a:cs typeface="Times New Roman" charset="0"/>
                  </a:rPr>
                  <a:t>? </a:t>
                </a:r>
              </a:p>
            </p:txBody>
          </p:sp>
        </mc:Choice>
        <mc:Fallback xmlns="">
          <p:sp>
            <p:nvSpPr>
              <p:cNvPr id="32" name="TextBox 31">
                <a:extLst>
                  <a:ext uri="{FF2B5EF4-FFF2-40B4-BE49-F238E27FC236}">
                    <a16:creationId xmlns:a16="http://schemas.microsoft.com/office/drawing/2014/main" id="{94D55E10-86D3-12F1-F7EE-FEDEB6E3E4B3}"/>
                  </a:ext>
                </a:extLst>
              </p:cNvPr>
              <p:cNvSpPr txBox="1">
                <a:spLocks noRot="1" noChangeAspect="1" noMove="1" noResize="1" noEditPoints="1" noAdjustHandles="1" noChangeArrowheads="1" noChangeShapeType="1" noTextEdit="1"/>
              </p:cNvSpPr>
              <p:nvPr/>
            </p:nvSpPr>
            <p:spPr bwMode="auto">
              <a:xfrm>
                <a:off x="204951" y="6226000"/>
                <a:ext cx="3810000" cy="523875"/>
              </a:xfrm>
              <a:prstGeom prst="rect">
                <a:avLst/>
              </a:prstGeom>
              <a:blipFill>
                <a:blip r:embed="rId4"/>
                <a:stretch>
                  <a:fillRect l="-3322" t="-11905" b="-28571"/>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2E567BE-1E6B-02D9-7098-72C140638DF7}"/>
                  </a:ext>
                </a:extLst>
              </p:cNvPr>
              <p:cNvSpPr txBox="1">
                <a:spLocks noChangeArrowheads="1"/>
              </p:cNvSpPr>
              <p:nvPr/>
            </p:nvSpPr>
            <p:spPr bwMode="auto">
              <a:xfrm>
                <a:off x="10860831" y="6226000"/>
                <a:ext cx="1295079" cy="523875"/>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square">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14:m>
                  <m:oMath xmlns:m="http://schemas.openxmlformats.org/officeDocument/2006/math">
                    <m:sSub>
                      <m:sSubPr>
                        <m:ctrlPr>
                          <a:rPr lang="en-US" sz="2800" b="1" i="1" smtClean="0">
                            <a:solidFill>
                              <a:srgbClr val="C00000"/>
                            </a:solidFill>
                            <a:latin typeface="Cambria Math" panose="02040503050406030204" pitchFamily="18" charset="0"/>
                          </a:rPr>
                        </m:ctrlPr>
                      </m:sSubPr>
                      <m:e>
                        <m:r>
                          <a:rPr lang="en-US" sz="2800" b="1" i="1">
                            <a:solidFill>
                              <a:srgbClr val="C00000"/>
                            </a:solidFill>
                            <a:latin typeface="Cambria Math" panose="02040503050406030204" pitchFamily="18" charset="0"/>
                          </a:rPr>
                          <m:t>𝑹</m:t>
                        </m:r>
                      </m:e>
                      <m:sub>
                        <m:r>
                          <a:rPr lang="en-US" sz="2800" b="1" i="1">
                            <a:solidFill>
                              <a:srgbClr val="C00000"/>
                            </a:solidFill>
                            <a:latin typeface="Cambria Math" panose="02040503050406030204" pitchFamily="18" charset="0"/>
                          </a:rPr>
                          <m:t>𝒐</m:t>
                        </m:r>
                      </m:sub>
                    </m:sSub>
                  </m:oMath>
                </a14:m>
                <a:r>
                  <a:rPr lang="en-US" sz="2800" dirty="0">
                    <a:latin typeface="+mn-lt"/>
                    <a:cs typeface="Times New Roman" charset="0"/>
                  </a:rPr>
                  <a:t> </a:t>
                </a:r>
                <a:r>
                  <a:rPr lang="en-US" sz="2800" dirty="0">
                    <a:solidFill>
                      <a:schemeClr val="bg1"/>
                    </a:solidFill>
                    <a:latin typeface="+mn-lt"/>
                    <a:cs typeface="Times New Roman" charset="0"/>
                  </a:rPr>
                  <a:t>= 5</a:t>
                </a:r>
              </a:p>
            </p:txBody>
          </p:sp>
        </mc:Choice>
        <mc:Fallback xmlns="">
          <p:sp>
            <p:nvSpPr>
              <p:cNvPr id="34" name="TextBox 33">
                <a:extLst>
                  <a:ext uri="{FF2B5EF4-FFF2-40B4-BE49-F238E27FC236}">
                    <a16:creationId xmlns:a16="http://schemas.microsoft.com/office/drawing/2014/main" id="{52E567BE-1E6B-02D9-7098-72C140638DF7}"/>
                  </a:ext>
                </a:extLst>
              </p:cNvPr>
              <p:cNvSpPr txBox="1">
                <a:spLocks noRot="1" noChangeAspect="1" noMove="1" noResize="1" noEditPoints="1" noAdjustHandles="1" noChangeArrowheads="1" noChangeShapeType="1" noTextEdit="1"/>
              </p:cNvSpPr>
              <p:nvPr/>
            </p:nvSpPr>
            <p:spPr bwMode="auto">
              <a:xfrm>
                <a:off x="10860831" y="6226000"/>
                <a:ext cx="1295079" cy="523875"/>
              </a:xfrm>
              <a:prstGeom prst="rect">
                <a:avLst/>
              </a:prstGeom>
              <a:blipFill>
                <a:blip r:embed="rId5"/>
                <a:stretch>
                  <a:fillRect l="-2913" t="-11905" b="-28571"/>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41348467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4">
            <a:extLst>
              <a:ext uri="{FF2B5EF4-FFF2-40B4-BE49-F238E27FC236}">
                <a16:creationId xmlns:a16="http://schemas.microsoft.com/office/drawing/2014/main" id="{BD088AC4-8A23-ACCD-8B4B-D0BD2E4425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686" y="19234"/>
            <a:ext cx="68580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9D5D1CD-806B-9034-6BDC-61702A6E5B4D}"/>
                  </a:ext>
                </a:extLst>
              </p:cNvPr>
              <p:cNvSpPr/>
              <p:nvPr/>
            </p:nvSpPr>
            <p:spPr>
              <a:xfrm>
                <a:off x="-261566" y="-182625"/>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𝑬</m:t>
                          </m:r>
                        </m:sub>
                      </m:sSub>
                    </m:oMath>
                  </m:oMathPara>
                </a14:m>
                <a:endParaRPr lang="en-US" sz="5500" dirty="0">
                  <a:solidFill>
                    <a:schemeClr val="tx1"/>
                  </a:solidFill>
                  <a:latin typeface="Franklin Gothic Medium" pitchFamily="34" charset="0"/>
                </a:endParaRPr>
              </a:p>
            </p:txBody>
          </p:sp>
        </mc:Choice>
        <mc:Fallback xmlns="">
          <p:sp>
            <p:nvSpPr>
              <p:cNvPr id="6" name="Rectangle 5">
                <a:extLst>
                  <a:ext uri="{FF2B5EF4-FFF2-40B4-BE49-F238E27FC236}">
                    <a16:creationId xmlns:a16="http://schemas.microsoft.com/office/drawing/2014/main" id="{19D5D1CD-806B-9034-6BDC-61702A6E5B4D}"/>
                  </a:ext>
                </a:extLst>
              </p:cNvPr>
              <p:cNvSpPr>
                <a:spLocks noRot="1" noChangeAspect="1" noMove="1" noResize="1" noEditPoints="1" noAdjustHandles="1" noChangeArrowheads="1" noChangeShapeType="1" noTextEdit="1"/>
              </p:cNvSpPr>
              <p:nvPr/>
            </p:nvSpPr>
            <p:spPr>
              <a:xfrm>
                <a:off x="-261566" y="-182625"/>
                <a:ext cx="1646249" cy="1353565"/>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48E344E1-47E8-050F-79E1-7E43FB026CF7}"/>
                  </a:ext>
                </a:extLst>
              </p:cNvPr>
              <p:cNvSpPr/>
              <p:nvPr/>
            </p:nvSpPr>
            <p:spPr>
              <a:xfrm>
                <a:off x="1334211" y="-98022"/>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𝒕</m:t>
                          </m:r>
                        </m:sub>
                      </m:sSub>
                    </m:oMath>
                  </m:oMathPara>
                </a14:m>
                <a:endParaRPr lang="en-US" sz="5500" dirty="0">
                  <a:solidFill>
                    <a:schemeClr val="tx1"/>
                  </a:solidFill>
                  <a:latin typeface="Franklin Gothic Medium" pitchFamily="34" charset="0"/>
                </a:endParaRPr>
              </a:p>
            </p:txBody>
          </p:sp>
        </mc:Choice>
        <mc:Fallback xmlns="">
          <p:sp>
            <p:nvSpPr>
              <p:cNvPr id="7" name="Rectangle 6">
                <a:extLst>
                  <a:ext uri="{FF2B5EF4-FFF2-40B4-BE49-F238E27FC236}">
                    <a16:creationId xmlns:a16="http://schemas.microsoft.com/office/drawing/2014/main" id="{48E344E1-47E8-050F-79E1-7E43FB026CF7}"/>
                  </a:ext>
                </a:extLst>
              </p:cNvPr>
              <p:cNvSpPr>
                <a:spLocks noRot="1" noChangeAspect="1" noMove="1" noResize="1" noEditPoints="1" noAdjustHandles="1" noChangeArrowheads="1" noChangeShapeType="1" noTextEdit="1"/>
              </p:cNvSpPr>
              <p:nvPr/>
            </p:nvSpPr>
            <p:spPr>
              <a:xfrm>
                <a:off x="1334211" y="-98022"/>
                <a:ext cx="1646249" cy="1353565"/>
              </a:xfrm>
              <a:prstGeom prst="rect">
                <a:avLst/>
              </a:prstGeom>
              <a:blipFill>
                <a:blip r:embed="rId5"/>
                <a:stretch>
                  <a:fillRect/>
                </a:stretch>
              </a:blipFill>
              <a:ln>
                <a:no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D984B380-E011-850E-94A7-679D95BFA5FC}"/>
              </a:ext>
            </a:extLst>
          </p:cNvPr>
          <p:cNvSpPr txBox="1">
            <a:spLocks/>
          </p:cNvSpPr>
          <p:nvPr/>
        </p:nvSpPr>
        <p:spPr>
          <a:xfrm>
            <a:off x="1092705" y="470274"/>
            <a:ext cx="877543" cy="4941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rPr>
              <a:t>OR</a:t>
            </a:r>
          </a:p>
        </p:txBody>
      </p:sp>
      <p:sp>
        <p:nvSpPr>
          <p:cNvPr id="10" name="Content Placeholder 2">
            <a:extLst>
              <a:ext uri="{FF2B5EF4-FFF2-40B4-BE49-F238E27FC236}">
                <a16:creationId xmlns:a16="http://schemas.microsoft.com/office/drawing/2014/main" id="{97208027-E0AF-4B50-0F92-7ED0C1D8B5FA}"/>
              </a:ext>
            </a:extLst>
          </p:cNvPr>
          <p:cNvSpPr>
            <a:spLocks noGrp="1"/>
          </p:cNvSpPr>
          <p:nvPr>
            <p:ph idx="1"/>
          </p:nvPr>
        </p:nvSpPr>
        <p:spPr>
          <a:xfrm>
            <a:off x="0" y="1194842"/>
            <a:ext cx="4887686" cy="3363270"/>
          </a:xfrm>
        </p:spPr>
        <p:txBody>
          <a:bodyPr>
            <a:normAutofit lnSpcReduction="10000"/>
          </a:bodyPr>
          <a:lstStyle/>
          <a:p>
            <a:r>
              <a:rPr lang="en-US" dirty="0">
                <a:solidFill>
                  <a:schemeClr val="bg1"/>
                </a:solidFill>
              </a:rPr>
              <a:t>The </a:t>
            </a:r>
            <a:r>
              <a:rPr lang="en-US" b="1" dirty="0">
                <a:solidFill>
                  <a:srgbClr val="C00000"/>
                </a:solidFill>
              </a:rPr>
              <a:t>effective reproduction number </a:t>
            </a:r>
            <a:r>
              <a:rPr lang="en-US" dirty="0">
                <a:solidFill>
                  <a:schemeClr val="bg1"/>
                </a:solidFill>
              </a:rPr>
              <a:t>for a pathogen</a:t>
            </a:r>
            <a:endParaRPr lang="en-US" dirty="0">
              <a:solidFill>
                <a:sysClr val="windowText" lastClr="000000"/>
              </a:solidFill>
            </a:endParaRPr>
          </a:p>
          <a:p>
            <a:pPr lvl="0"/>
            <a:r>
              <a:rPr lang="en-US" dirty="0">
                <a:solidFill>
                  <a:sysClr val="windowText" lastClr="000000"/>
                </a:solidFill>
              </a:rPr>
              <a:t>Defined as: the number of new cases caused by one infectious case in a </a:t>
            </a:r>
            <a:r>
              <a:rPr lang="en-US" b="1" dirty="0">
                <a:solidFill>
                  <a:schemeClr val="accent6"/>
                </a:solidFill>
              </a:rPr>
              <a:t>partially </a:t>
            </a:r>
            <a:r>
              <a:rPr lang="en-US" b="1" dirty="0">
                <a:solidFill>
                  <a:sysClr val="windowText" lastClr="000000"/>
                </a:solidFill>
              </a:rPr>
              <a:t>susceptible </a:t>
            </a:r>
            <a:r>
              <a:rPr lang="en-US" dirty="0">
                <a:solidFill>
                  <a:sysClr val="windowText" lastClr="000000"/>
                </a:solidFill>
              </a:rPr>
              <a:t>population</a:t>
            </a:r>
          </a:p>
          <a:p>
            <a:pPr lvl="0"/>
            <a:r>
              <a:rPr lang="en-US" dirty="0">
                <a:solidFill>
                  <a:sysClr val="windowText" lastClr="000000"/>
                </a:solidFill>
              </a:rPr>
              <a:t>Calculated as R0*proportion susceptible</a:t>
            </a:r>
          </a:p>
          <a:p>
            <a:endParaRPr lang="en-US" dirty="0"/>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FA5F7378-0C90-98B9-60B0-F81EA9B8A7B6}"/>
                  </a:ext>
                </a:extLst>
              </p:cNvPr>
              <p:cNvSpPr/>
              <p:nvPr/>
            </p:nvSpPr>
            <p:spPr>
              <a:xfrm>
                <a:off x="112049" y="4212239"/>
                <a:ext cx="2331794" cy="101431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1" i="1" dirty="0" smtClean="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i="0" dirty="0" smtClean="0">
                              <a:solidFill>
                                <a:srgbClr val="C00000"/>
                              </a:solidFill>
                              <a:latin typeface="Cambria Math" panose="02040503050406030204" pitchFamily="18" charset="0"/>
                              <a:sym typeface="Symbol" pitchFamily="2" charset="2"/>
                            </a:rPr>
                            <m:t>𝐄</m:t>
                          </m:r>
                        </m:sub>
                      </m:sSub>
                      <m:r>
                        <a:rPr lang="en-US" sz="3200" b="1" dirty="0" smtClean="0">
                          <a:solidFill>
                            <a:sysClr val="windowText" lastClr="000000"/>
                          </a:solidFill>
                          <a:latin typeface="Cambria Math" panose="02040503050406030204" pitchFamily="18" charset="0"/>
                          <a:sym typeface="Symbol" pitchFamily="2" charset="2"/>
                        </a:rPr>
                        <m:t>=</m:t>
                      </m:r>
                      <m:sSub>
                        <m:sSubPr>
                          <m:ctrlPr>
                            <a:rPr lang="en-GB" sz="3200" b="1" i="1" dirty="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dirty="0">
                              <a:solidFill>
                                <a:srgbClr val="C00000"/>
                              </a:solidFill>
                              <a:latin typeface="Cambria Math" panose="02040503050406030204" pitchFamily="18" charset="0"/>
                              <a:sym typeface="Symbol" pitchFamily="2" charset="2"/>
                            </a:rPr>
                            <m:t>𝟎</m:t>
                          </m:r>
                        </m:sub>
                      </m:sSub>
                      <m:f>
                        <m:fPr>
                          <m:ctrlPr>
                            <a:rPr lang="en-US" sz="3200" b="1" i="1" dirty="0" smtClean="0">
                              <a:solidFill>
                                <a:sysClr val="windowText" lastClr="000000"/>
                              </a:solidFill>
                              <a:latin typeface="Cambria Math" panose="02040503050406030204" pitchFamily="18" charset="0"/>
                              <a:sym typeface="Symbol" pitchFamily="2" charset="2"/>
                            </a:rPr>
                          </m:ctrlPr>
                        </m:fPr>
                        <m:num>
                          <m:r>
                            <a:rPr lang="en-US" sz="3200" b="1" i="0" dirty="0" smtClean="0">
                              <a:solidFill>
                                <a:schemeClr val="accent6">
                                  <a:lumMod val="75000"/>
                                </a:schemeClr>
                              </a:solidFill>
                              <a:latin typeface="Cambria Math" panose="02040503050406030204" pitchFamily="18" charset="0"/>
                              <a:ea typeface="Cambria Math" panose="02040503050406030204" pitchFamily="18" charset="0"/>
                              <a:sym typeface="Symbol" pitchFamily="2" charset="2"/>
                            </a:rPr>
                            <m:t>𝐒</m:t>
                          </m:r>
                        </m:num>
                        <m:den>
                          <m:r>
                            <a:rPr lang="en-US" sz="3200" b="1" i="0" dirty="0" smtClean="0">
                              <a:solidFill>
                                <a:sysClr val="windowText" lastClr="000000"/>
                              </a:solidFill>
                              <a:latin typeface="Cambria Math" panose="02040503050406030204" pitchFamily="18" charset="0"/>
                              <a:ea typeface="Cambria Math" panose="02040503050406030204" pitchFamily="18" charset="0"/>
                              <a:sym typeface="Symbol" pitchFamily="2" charset="2"/>
                            </a:rPr>
                            <m:t>𝐍</m:t>
                          </m:r>
                        </m:den>
                      </m:f>
                    </m:oMath>
                  </m:oMathPara>
                </a14:m>
                <a:endParaRPr lang="en-US" sz="3200" b="1" dirty="0">
                  <a:ea typeface="Lucida Grande"/>
                  <a:cs typeface="Times New Roman"/>
                </a:endParaRPr>
              </a:p>
            </p:txBody>
          </p:sp>
        </mc:Choice>
        <mc:Fallback xmlns="">
          <p:sp>
            <p:nvSpPr>
              <p:cNvPr id="11" name="Rectangle 10">
                <a:extLst>
                  <a:ext uri="{FF2B5EF4-FFF2-40B4-BE49-F238E27FC236}">
                    <a16:creationId xmlns:a16="http://schemas.microsoft.com/office/drawing/2014/main" id="{FA5F7378-0C90-98B9-60B0-F81EA9B8A7B6}"/>
                  </a:ext>
                </a:extLst>
              </p:cNvPr>
              <p:cNvSpPr>
                <a:spLocks noRot="1" noChangeAspect="1" noMove="1" noResize="1" noEditPoints="1" noAdjustHandles="1" noChangeArrowheads="1" noChangeShapeType="1" noTextEdit="1"/>
              </p:cNvSpPr>
              <p:nvPr/>
            </p:nvSpPr>
            <p:spPr>
              <a:xfrm>
                <a:off x="112049" y="4212239"/>
                <a:ext cx="2331794" cy="1014317"/>
              </a:xfrm>
              <a:prstGeom prst="rect">
                <a:avLst/>
              </a:prstGeom>
              <a:blipFill>
                <a:blip r:embed="rId6"/>
                <a:stretch>
                  <a:fillRect b="-8642"/>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29CEF41-273D-9300-6A07-C07F5A40B09D}"/>
              </a:ext>
            </a:extLst>
          </p:cNvPr>
          <p:cNvSpPr txBox="1">
            <a:spLocks noChangeArrowheads="1"/>
          </p:cNvSpPr>
          <p:nvPr/>
        </p:nvSpPr>
        <p:spPr bwMode="auto">
          <a:xfrm>
            <a:off x="9840686" y="6385443"/>
            <a:ext cx="38100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800" dirty="0" err="1">
                <a:solidFill>
                  <a:schemeClr val="bg1"/>
                </a:solidFill>
                <a:latin typeface="+mn-lt"/>
                <a:cs typeface="Times New Roman" charset="0"/>
              </a:rPr>
              <a:t>epiforecasts.io</a:t>
            </a:r>
            <a:r>
              <a:rPr lang="en-US" sz="2800" dirty="0">
                <a:solidFill>
                  <a:schemeClr val="bg1"/>
                </a:solidFill>
                <a:latin typeface="+mn-lt"/>
                <a:cs typeface="Times New Roman" charset="0"/>
              </a:rPr>
              <a:t> </a:t>
            </a:r>
          </a:p>
        </p:txBody>
      </p:sp>
      <p:sp>
        <p:nvSpPr>
          <p:cNvPr id="13" name="TextBox 12">
            <a:extLst>
              <a:ext uri="{FF2B5EF4-FFF2-40B4-BE49-F238E27FC236}">
                <a16:creationId xmlns:a16="http://schemas.microsoft.com/office/drawing/2014/main" id="{6357934F-92E8-4F71-8E83-12AD94994775}"/>
              </a:ext>
            </a:extLst>
          </p:cNvPr>
          <p:cNvSpPr txBox="1">
            <a:spLocks noChangeArrowheads="1"/>
          </p:cNvSpPr>
          <p:nvPr/>
        </p:nvSpPr>
        <p:spPr bwMode="auto">
          <a:xfrm>
            <a:off x="8382000" y="26705"/>
            <a:ext cx="3810000" cy="830997"/>
          </a:xfrm>
          <a:prstGeom prst="rect">
            <a:avLst/>
          </a:prstGeom>
          <a:solidFill>
            <a:schemeClr val="tx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400" dirty="0">
                <a:solidFill>
                  <a:schemeClr val="bg1"/>
                </a:solidFill>
                <a:latin typeface="+mn-lt"/>
                <a:cs typeface="Times New Roman" charset="0"/>
              </a:rPr>
              <a:t>COVID projections for Illinois through March 2022</a:t>
            </a:r>
          </a:p>
        </p:txBody>
      </p:sp>
      <p:sp>
        <p:nvSpPr>
          <p:cNvPr id="15" name="TextBox 14">
            <a:extLst>
              <a:ext uri="{FF2B5EF4-FFF2-40B4-BE49-F238E27FC236}">
                <a16:creationId xmlns:a16="http://schemas.microsoft.com/office/drawing/2014/main" id="{37BCB0DA-D9E9-1695-1F8F-AEE28C9E2BE8}"/>
              </a:ext>
            </a:extLst>
          </p:cNvPr>
          <p:cNvSpPr txBox="1"/>
          <p:nvPr/>
        </p:nvSpPr>
        <p:spPr>
          <a:xfrm>
            <a:off x="-78010" y="5473005"/>
            <a:ext cx="4887685" cy="954107"/>
          </a:xfrm>
          <a:prstGeom prst="rect">
            <a:avLst/>
          </a:prstGeom>
          <a:noFill/>
        </p:spPr>
        <p:txBody>
          <a:bodyPr wrap="square">
            <a:spAutoFit/>
          </a:bodyPr>
          <a:lstStyle/>
          <a:p>
            <a:pPr marL="285750" lvl="0" indent="-285750">
              <a:buFont typeface="Arial" panose="020B0604020202020204" pitchFamily="34" charset="0"/>
              <a:buChar char="•"/>
            </a:pPr>
            <a:r>
              <a:rPr lang="en-US" sz="2800" dirty="0"/>
              <a:t>Gives a realistic pulse of the current pace of the epidemic!</a:t>
            </a:r>
          </a:p>
        </p:txBody>
      </p:sp>
      <p:sp>
        <p:nvSpPr>
          <p:cNvPr id="16" name="Rectangle 15">
            <a:extLst>
              <a:ext uri="{FF2B5EF4-FFF2-40B4-BE49-F238E27FC236}">
                <a16:creationId xmlns:a16="http://schemas.microsoft.com/office/drawing/2014/main" id="{56ADBD41-0C52-7E59-2CAB-422A6D74BBD2}"/>
              </a:ext>
            </a:extLst>
          </p:cNvPr>
          <p:cNvSpPr/>
          <p:nvPr/>
        </p:nvSpPr>
        <p:spPr>
          <a:xfrm>
            <a:off x="-30594" y="1996751"/>
            <a:ext cx="4965696" cy="486124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63677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01A1E-D5F8-53A2-4B3B-381EF6C921E1}"/>
            </a:ext>
          </a:extLst>
        </p:cNvPr>
        <p:cNvGrpSpPr/>
        <p:nvPr/>
      </p:nvGrpSpPr>
      <p:grpSpPr>
        <a:xfrm>
          <a:off x="0" y="0"/>
          <a:ext cx="0" cy="0"/>
          <a:chOff x="0" y="0"/>
          <a:chExt cx="0" cy="0"/>
        </a:xfrm>
      </p:grpSpPr>
      <p:pic>
        <p:nvPicPr>
          <p:cNvPr id="20484" name="Picture 4">
            <a:extLst>
              <a:ext uri="{FF2B5EF4-FFF2-40B4-BE49-F238E27FC236}">
                <a16:creationId xmlns:a16="http://schemas.microsoft.com/office/drawing/2014/main" id="{212B4614-A104-11D9-A2F0-55E1AEBAC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686" y="19234"/>
            <a:ext cx="68580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50A34E2-CDF1-D9A7-6533-B364CDCC3A42}"/>
                  </a:ext>
                </a:extLst>
              </p:cNvPr>
              <p:cNvSpPr/>
              <p:nvPr/>
            </p:nvSpPr>
            <p:spPr>
              <a:xfrm>
                <a:off x="-261566" y="-182625"/>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𝑬</m:t>
                          </m:r>
                        </m:sub>
                      </m:sSub>
                    </m:oMath>
                  </m:oMathPara>
                </a14:m>
                <a:endParaRPr lang="en-US" sz="5500" dirty="0">
                  <a:solidFill>
                    <a:schemeClr val="tx1"/>
                  </a:solidFill>
                  <a:latin typeface="Franklin Gothic Medium" pitchFamily="34" charset="0"/>
                </a:endParaRPr>
              </a:p>
            </p:txBody>
          </p:sp>
        </mc:Choice>
        <mc:Fallback xmlns="">
          <p:sp>
            <p:nvSpPr>
              <p:cNvPr id="6" name="Rectangle 5">
                <a:extLst>
                  <a:ext uri="{FF2B5EF4-FFF2-40B4-BE49-F238E27FC236}">
                    <a16:creationId xmlns:a16="http://schemas.microsoft.com/office/drawing/2014/main" id="{650A34E2-CDF1-D9A7-6533-B364CDCC3A42}"/>
                  </a:ext>
                </a:extLst>
              </p:cNvPr>
              <p:cNvSpPr>
                <a:spLocks noRot="1" noChangeAspect="1" noMove="1" noResize="1" noEditPoints="1" noAdjustHandles="1" noChangeArrowheads="1" noChangeShapeType="1" noTextEdit="1"/>
              </p:cNvSpPr>
              <p:nvPr/>
            </p:nvSpPr>
            <p:spPr>
              <a:xfrm>
                <a:off x="-261566" y="-182625"/>
                <a:ext cx="1646249" cy="1353565"/>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C6EC8954-0E07-AB71-4C27-25E6C28F6F14}"/>
                  </a:ext>
                </a:extLst>
              </p:cNvPr>
              <p:cNvSpPr/>
              <p:nvPr/>
            </p:nvSpPr>
            <p:spPr>
              <a:xfrm>
                <a:off x="1334211" y="-98022"/>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𝒕</m:t>
                          </m:r>
                        </m:sub>
                      </m:sSub>
                    </m:oMath>
                  </m:oMathPara>
                </a14:m>
                <a:endParaRPr lang="en-US" sz="5500" dirty="0">
                  <a:solidFill>
                    <a:schemeClr val="tx1"/>
                  </a:solidFill>
                  <a:latin typeface="Franklin Gothic Medium" pitchFamily="34" charset="0"/>
                </a:endParaRPr>
              </a:p>
            </p:txBody>
          </p:sp>
        </mc:Choice>
        <mc:Fallback xmlns="">
          <p:sp>
            <p:nvSpPr>
              <p:cNvPr id="7" name="Rectangle 6">
                <a:extLst>
                  <a:ext uri="{FF2B5EF4-FFF2-40B4-BE49-F238E27FC236}">
                    <a16:creationId xmlns:a16="http://schemas.microsoft.com/office/drawing/2014/main" id="{C6EC8954-0E07-AB71-4C27-25E6C28F6F14}"/>
                  </a:ext>
                </a:extLst>
              </p:cNvPr>
              <p:cNvSpPr>
                <a:spLocks noRot="1" noChangeAspect="1" noMove="1" noResize="1" noEditPoints="1" noAdjustHandles="1" noChangeArrowheads="1" noChangeShapeType="1" noTextEdit="1"/>
              </p:cNvSpPr>
              <p:nvPr/>
            </p:nvSpPr>
            <p:spPr>
              <a:xfrm>
                <a:off x="1334211" y="-98022"/>
                <a:ext cx="1646249" cy="1353565"/>
              </a:xfrm>
              <a:prstGeom prst="rect">
                <a:avLst/>
              </a:prstGeom>
              <a:blipFill>
                <a:blip r:embed="rId5"/>
                <a:stretch>
                  <a:fillRect/>
                </a:stretch>
              </a:blipFill>
              <a:ln>
                <a:no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345D9753-77C7-ED4C-50C1-67C3F01FFE98}"/>
              </a:ext>
            </a:extLst>
          </p:cNvPr>
          <p:cNvSpPr txBox="1">
            <a:spLocks/>
          </p:cNvSpPr>
          <p:nvPr/>
        </p:nvSpPr>
        <p:spPr>
          <a:xfrm>
            <a:off x="1092705" y="470274"/>
            <a:ext cx="877543" cy="4941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rPr>
              <a:t>OR</a:t>
            </a:r>
          </a:p>
        </p:txBody>
      </p:sp>
      <p:sp>
        <p:nvSpPr>
          <p:cNvPr id="10" name="Content Placeholder 2">
            <a:extLst>
              <a:ext uri="{FF2B5EF4-FFF2-40B4-BE49-F238E27FC236}">
                <a16:creationId xmlns:a16="http://schemas.microsoft.com/office/drawing/2014/main" id="{9D4836F4-8E31-5532-2D5A-A75E4DA709CF}"/>
              </a:ext>
            </a:extLst>
          </p:cNvPr>
          <p:cNvSpPr>
            <a:spLocks noGrp="1"/>
          </p:cNvSpPr>
          <p:nvPr>
            <p:ph idx="1"/>
          </p:nvPr>
        </p:nvSpPr>
        <p:spPr>
          <a:xfrm>
            <a:off x="0" y="1194842"/>
            <a:ext cx="4887686" cy="3363270"/>
          </a:xfrm>
        </p:spPr>
        <p:txBody>
          <a:bodyPr>
            <a:normAutofit lnSpcReduction="10000"/>
          </a:bodyPr>
          <a:lstStyle/>
          <a:p>
            <a:r>
              <a:rPr lang="en-US" dirty="0">
                <a:solidFill>
                  <a:schemeClr val="bg1"/>
                </a:solidFill>
              </a:rPr>
              <a:t>The </a:t>
            </a:r>
            <a:r>
              <a:rPr lang="en-US" b="1" dirty="0">
                <a:solidFill>
                  <a:srgbClr val="C00000"/>
                </a:solidFill>
              </a:rPr>
              <a:t>effective reproduction number </a:t>
            </a:r>
            <a:r>
              <a:rPr lang="en-US" dirty="0">
                <a:solidFill>
                  <a:schemeClr val="bg1"/>
                </a:solidFill>
              </a:rPr>
              <a:t>for a pathogen</a:t>
            </a:r>
            <a:endParaRPr lang="en-US" dirty="0">
              <a:solidFill>
                <a:sysClr val="windowText" lastClr="000000"/>
              </a:solidFill>
            </a:endParaRPr>
          </a:p>
          <a:p>
            <a:pPr lvl="0"/>
            <a:r>
              <a:rPr lang="en-US" dirty="0">
                <a:solidFill>
                  <a:sysClr val="windowText" lastClr="000000"/>
                </a:solidFill>
              </a:rPr>
              <a:t>Defined as: the number of new cases caused by one infectious case in a </a:t>
            </a:r>
            <a:r>
              <a:rPr lang="en-US" b="1" dirty="0">
                <a:solidFill>
                  <a:schemeClr val="accent6"/>
                </a:solidFill>
              </a:rPr>
              <a:t>partially susceptible</a:t>
            </a:r>
            <a:r>
              <a:rPr lang="en-US" b="1" dirty="0">
                <a:solidFill>
                  <a:sysClr val="windowText" lastClr="000000"/>
                </a:solidFill>
              </a:rPr>
              <a:t> </a:t>
            </a:r>
            <a:r>
              <a:rPr lang="en-US" dirty="0">
                <a:solidFill>
                  <a:sysClr val="windowText" lastClr="000000"/>
                </a:solidFill>
              </a:rPr>
              <a:t>population</a:t>
            </a:r>
          </a:p>
          <a:p>
            <a:pPr lvl="0"/>
            <a:r>
              <a:rPr lang="en-US" dirty="0">
                <a:solidFill>
                  <a:sysClr val="windowText" lastClr="000000"/>
                </a:solidFill>
              </a:rPr>
              <a:t>Calculated as R0*proportion susceptible</a:t>
            </a:r>
          </a:p>
          <a:p>
            <a:endParaRPr lang="en-US" dirty="0"/>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B9DC987-1241-D31E-DC6E-870A389077DA}"/>
                  </a:ext>
                </a:extLst>
              </p:cNvPr>
              <p:cNvSpPr/>
              <p:nvPr/>
            </p:nvSpPr>
            <p:spPr>
              <a:xfrm>
                <a:off x="112049" y="4212239"/>
                <a:ext cx="2331794" cy="101431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1" i="1" dirty="0" smtClean="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i="0" dirty="0" smtClean="0">
                              <a:solidFill>
                                <a:srgbClr val="C00000"/>
                              </a:solidFill>
                              <a:latin typeface="Cambria Math" panose="02040503050406030204" pitchFamily="18" charset="0"/>
                              <a:sym typeface="Symbol" pitchFamily="2" charset="2"/>
                            </a:rPr>
                            <m:t>𝐄</m:t>
                          </m:r>
                        </m:sub>
                      </m:sSub>
                      <m:r>
                        <a:rPr lang="en-US" sz="3200" b="1" dirty="0" smtClean="0">
                          <a:solidFill>
                            <a:sysClr val="windowText" lastClr="000000"/>
                          </a:solidFill>
                          <a:latin typeface="Cambria Math" panose="02040503050406030204" pitchFamily="18" charset="0"/>
                          <a:sym typeface="Symbol" pitchFamily="2" charset="2"/>
                        </a:rPr>
                        <m:t>=</m:t>
                      </m:r>
                      <m:sSub>
                        <m:sSubPr>
                          <m:ctrlPr>
                            <a:rPr lang="en-GB" sz="3200" b="1" i="1" dirty="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dirty="0">
                              <a:solidFill>
                                <a:srgbClr val="C00000"/>
                              </a:solidFill>
                              <a:latin typeface="Cambria Math" panose="02040503050406030204" pitchFamily="18" charset="0"/>
                              <a:sym typeface="Symbol" pitchFamily="2" charset="2"/>
                            </a:rPr>
                            <m:t>𝟎</m:t>
                          </m:r>
                        </m:sub>
                      </m:sSub>
                      <m:f>
                        <m:fPr>
                          <m:ctrlPr>
                            <a:rPr lang="en-US" sz="3200" b="1" i="1" dirty="0" smtClean="0">
                              <a:solidFill>
                                <a:sysClr val="windowText" lastClr="000000"/>
                              </a:solidFill>
                              <a:latin typeface="Cambria Math" panose="02040503050406030204" pitchFamily="18" charset="0"/>
                              <a:sym typeface="Symbol" pitchFamily="2" charset="2"/>
                            </a:rPr>
                          </m:ctrlPr>
                        </m:fPr>
                        <m:num>
                          <m:r>
                            <a:rPr lang="en-US" sz="3200" b="1" i="0" dirty="0" smtClean="0">
                              <a:solidFill>
                                <a:schemeClr val="accent6">
                                  <a:lumMod val="75000"/>
                                </a:schemeClr>
                              </a:solidFill>
                              <a:latin typeface="Cambria Math" panose="02040503050406030204" pitchFamily="18" charset="0"/>
                              <a:ea typeface="Cambria Math" panose="02040503050406030204" pitchFamily="18" charset="0"/>
                              <a:sym typeface="Symbol" pitchFamily="2" charset="2"/>
                            </a:rPr>
                            <m:t>𝐒</m:t>
                          </m:r>
                        </m:num>
                        <m:den>
                          <m:r>
                            <a:rPr lang="en-US" sz="3200" b="1" i="0" dirty="0" smtClean="0">
                              <a:solidFill>
                                <a:sysClr val="windowText" lastClr="000000"/>
                              </a:solidFill>
                              <a:latin typeface="Cambria Math" panose="02040503050406030204" pitchFamily="18" charset="0"/>
                              <a:ea typeface="Cambria Math" panose="02040503050406030204" pitchFamily="18" charset="0"/>
                              <a:sym typeface="Symbol" pitchFamily="2" charset="2"/>
                            </a:rPr>
                            <m:t>𝐍</m:t>
                          </m:r>
                        </m:den>
                      </m:f>
                    </m:oMath>
                  </m:oMathPara>
                </a14:m>
                <a:endParaRPr lang="en-US" sz="3200" b="1" dirty="0">
                  <a:ea typeface="Lucida Grande"/>
                  <a:cs typeface="Times New Roman"/>
                </a:endParaRPr>
              </a:p>
            </p:txBody>
          </p:sp>
        </mc:Choice>
        <mc:Fallback xmlns="">
          <p:sp>
            <p:nvSpPr>
              <p:cNvPr id="11" name="Rectangle 10">
                <a:extLst>
                  <a:ext uri="{FF2B5EF4-FFF2-40B4-BE49-F238E27FC236}">
                    <a16:creationId xmlns:a16="http://schemas.microsoft.com/office/drawing/2014/main" id="{EB9DC987-1241-D31E-DC6E-870A389077DA}"/>
                  </a:ext>
                </a:extLst>
              </p:cNvPr>
              <p:cNvSpPr>
                <a:spLocks noRot="1" noChangeAspect="1" noMove="1" noResize="1" noEditPoints="1" noAdjustHandles="1" noChangeArrowheads="1" noChangeShapeType="1" noTextEdit="1"/>
              </p:cNvSpPr>
              <p:nvPr/>
            </p:nvSpPr>
            <p:spPr>
              <a:xfrm>
                <a:off x="112049" y="4212239"/>
                <a:ext cx="2331794" cy="1014317"/>
              </a:xfrm>
              <a:prstGeom prst="rect">
                <a:avLst/>
              </a:prstGeom>
              <a:blipFill>
                <a:blip r:embed="rId6"/>
                <a:stretch>
                  <a:fillRect b="-8642"/>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5E616AED-8BE1-CC4F-4ED5-96EB3C86E3B7}"/>
              </a:ext>
            </a:extLst>
          </p:cNvPr>
          <p:cNvSpPr txBox="1">
            <a:spLocks noChangeArrowheads="1"/>
          </p:cNvSpPr>
          <p:nvPr/>
        </p:nvSpPr>
        <p:spPr bwMode="auto">
          <a:xfrm>
            <a:off x="9840686" y="6385443"/>
            <a:ext cx="3810000"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800" dirty="0" err="1">
                <a:solidFill>
                  <a:schemeClr val="bg1"/>
                </a:solidFill>
                <a:latin typeface="+mn-lt"/>
                <a:cs typeface="Times New Roman" charset="0"/>
              </a:rPr>
              <a:t>epiforecasts.io</a:t>
            </a:r>
            <a:r>
              <a:rPr lang="en-US" sz="2800" dirty="0">
                <a:solidFill>
                  <a:schemeClr val="bg1"/>
                </a:solidFill>
                <a:latin typeface="+mn-lt"/>
                <a:cs typeface="Times New Roman" charset="0"/>
              </a:rPr>
              <a:t> </a:t>
            </a:r>
          </a:p>
        </p:txBody>
      </p:sp>
      <p:sp>
        <p:nvSpPr>
          <p:cNvPr id="13" name="TextBox 12">
            <a:extLst>
              <a:ext uri="{FF2B5EF4-FFF2-40B4-BE49-F238E27FC236}">
                <a16:creationId xmlns:a16="http://schemas.microsoft.com/office/drawing/2014/main" id="{EF37C30D-BB0C-8BF8-C920-7AF60FE872FE}"/>
              </a:ext>
            </a:extLst>
          </p:cNvPr>
          <p:cNvSpPr txBox="1">
            <a:spLocks noChangeArrowheads="1"/>
          </p:cNvSpPr>
          <p:nvPr/>
        </p:nvSpPr>
        <p:spPr bwMode="auto">
          <a:xfrm>
            <a:off x="8382000" y="26705"/>
            <a:ext cx="3810000" cy="830997"/>
          </a:xfrm>
          <a:prstGeom prst="rect">
            <a:avLst/>
          </a:prstGeom>
          <a:solidFill>
            <a:schemeClr val="tx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400" dirty="0">
                <a:solidFill>
                  <a:schemeClr val="bg1"/>
                </a:solidFill>
                <a:latin typeface="+mn-lt"/>
                <a:cs typeface="Times New Roman" charset="0"/>
              </a:rPr>
              <a:t>COVID projections for Illinois through March 2022</a:t>
            </a:r>
          </a:p>
        </p:txBody>
      </p:sp>
      <p:sp>
        <p:nvSpPr>
          <p:cNvPr id="15" name="TextBox 14">
            <a:extLst>
              <a:ext uri="{FF2B5EF4-FFF2-40B4-BE49-F238E27FC236}">
                <a16:creationId xmlns:a16="http://schemas.microsoft.com/office/drawing/2014/main" id="{82E2E9F0-1C45-B260-430A-F81478630546}"/>
              </a:ext>
            </a:extLst>
          </p:cNvPr>
          <p:cNvSpPr txBox="1"/>
          <p:nvPr/>
        </p:nvSpPr>
        <p:spPr>
          <a:xfrm>
            <a:off x="-78010" y="5473005"/>
            <a:ext cx="4887685" cy="954107"/>
          </a:xfrm>
          <a:prstGeom prst="rect">
            <a:avLst/>
          </a:prstGeom>
          <a:noFill/>
        </p:spPr>
        <p:txBody>
          <a:bodyPr wrap="square">
            <a:spAutoFit/>
          </a:bodyPr>
          <a:lstStyle/>
          <a:p>
            <a:pPr marL="285750" lvl="0" indent="-285750">
              <a:buFont typeface="Arial" panose="020B0604020202020204" pitchFamily="34" charset="0"/>
              <a:buChar char="•"/>
            </a:pPr>
            <a:r>
              <a:rPr lang="en-US" sz="2800" dirty="0"/>
              <a:t>Gives a realistic pulse of the current pace of the epidemic!</a:t>
            </a:r>
          </a:p>
        </p:txBody>
      </p:sp>
      <p:sp>
        <p:nvSpPr>
          <p:cNvPr id="16" name="Rectangle 15">
            <a:extLst>
              <a:ext uri="{FF2B5EF4-FFF2-40B4-BE49-F238E27FC236}">
                <a16:creationId xmlns:a16="http://schemas.microsoft.com/office/drawing/2014/main" id="{8AAFB7FA-A54F-31B5-1991-706949C989FC}"/>
              </a:ext>
            </a:extLst>
          </p:cNvPr>
          <p:cNvSpPr/>
          <p:nvPr/>
        </p:nvSpPr>
        <p:spPr>
          <a:xfrm>
            <a:off x="1490" y="3429000"/>
            <a:ext cx="4965696" cy="3429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79999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36FD8-E26B-53BA-8F6E-06BDF1C2F1FA}"/>
            </a:ext>
          </a:extLst>
        </p:cNvPr>
        <p:cNvGrpSpPr/>
        <p:nvPr/>
      </p:nvGrpSpPr>
      <p:grpSpPr>
        <a:xfrm>
          <a:off x="0" y="0"/>
          <a:ext cx="0" cy="0"/>
          <a:chOff x="0" y="0"/>
          <a:chExt cx="0" cy="0"/>
        </a:xfrm>
      </p:grpSpPr>
      <p:pic>
        <p:nvPicPr>
          <p:cNvPr id="20484" name="Picture 4">
            <a:extLst>
              <a:ext uri="{FF2B5EF4-FFF2-40B4-BE49-F238E27FC236}">
                <a16:creationId xmlns:a16="http://schemas.microsoft.com/office/drawing/2014/main" id="{009903A7-E4B2-3023-6041-F7ED1D6A48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686" y="19234"/>
            <a:ext cx="68580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1B83029-1C97-2FF3-DBCB-0C345091707B}"/>
                  </a:ext>
                </a:extLst>
              </p:cNvPr>
              <p:cNvSpPr/>
              <p:nvPr/>
            </p:nvSpPr>
            <p:spPr>
              <a:xfrm>
                <a:off x="-261566" y="-182625"/>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𝑬</m:t>
                          </m:r>
                        </m:sub>
                      </m:sSub>
                    </m:oMath>
                  </m:oMathPara>
                </a14:m>
                <a:endParaRPr lang="en-US" sz="5500" dirty="0">
                  <a:solidFill>
                    <a:schemeClr val="tx1"/>
                  </a:solidFill>
                  <a:latin typeface="Franklin Gothic Medium" pitchFamily="34" charset="0"/>
                </a:endParaRPr>
              </a:p>
            </p:txBody>
          </p:sp>
        </mc:Choice>
        <mc:Fallback xmlns="">
          <p:sp>
            <p:nvSpPr>
              <p:cNvPr id="6" name="Rectangle 5">
                <a:extLst>
                  <a:ext uri="{FF2B5EF4-FFF2-40B4-BE49-F238E27FC236}">
                    <a16:creationId xmlns:a16="http://schemas.microsoft.com/office/drawing/2014/main" id="{41B83029-1C97-2FF3-DBCB-0C345091707B}"/>
                  </a:ext>
                </a:extLst>
              </p:cNvPr>
              <p:cNvSpPr>
                <a:spLocks noRot="1" noChangeAspect="1" noMove="1" noResize="1" noEditPoints="1" noAdjustHandles="1" noChangeArrowheads="1" noChangeShapeType="1" noTextEdit="1"/>
              </p:cNvSpPr>
              <p:nvPr/>
            </p:nvSpPr>
            <p:spPr>
              <a:xfrm>
                <a:off x="-261566" y="-182625"/>
                <a:ext cx="1646249" cy="1353565"/>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1C037E21-1B32-CD12-B6E9-87C6CEA90C82}"/>
                  </a:ext>
                </a:extLst>
              </p:cNvPr>
              <p:cNvSpPr/>
              <p:nvPr/>
            </p:nvSpPr>
            <p:spPr>
              <a:xfrm>
                <a:off x="1334211" y="-98022"/>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𝒕</m:t>
                          </m:r>
                        </m:sub>
                      </m:sSub>
                    </m:oMath>
                  </m:oMathPara>
                </a14:m>
                <a:endParaRPr lang="en-US" sz="5500" dirty="0">
                  <a:solidFill>
                    <a:schemeClr val="tx1"/>
                  </a:solidFill>
                  <a:latin typeface="Franklin Gothic Medium" pitchFamily="34" charset="0"/>
                </a:endParaRPr>
              </a:p>
            </p:txBody>
          </p:sp>
        </mc:Choice>
        <mc:Fallback xmlns="">
          <p:sp>
            <p:nvSpPr>
              <p:cNvPr id="7" name="Rectangle 6">
                <a:extLst>
                  <a:ext uri="{FF2B5EF4-FFF2-40B4-BE49-F238E27FC236}">
                    <a16:creationId xmlns:a16="http://schemas.microsoft.com/office/drawing/2014/main" id="{1C037E21-1B32-CD12-B6E9-87C6CEA90C82}"/>
                  </a:ext>
                </a:extLst>
              </p:cNvPr>
              <p:cNvSpPr>
                <a:spLocks noRot="1" noChangeAspect="1" noMove="1" noResize="1" noEditPoints="1" noAdjustHandles="1" noChangeArrowheads="1" noChangeShapeType="1" noTextEdit="1"/>
              </p:cNvSpPr>
              <p:nvPr/>
            </p:nvSpPr>
            <p:spPr>
              <a:xfrm>
                <a:off x="1334211" y="-98022"/>
                <a:ext cx="1646249" cy="1353565"/>
              </a:xfrm>
              <a:prstGeom prst="rect">
                <a:avLst/>
              </a:prstGeom>
              <a:blipFill>
                <a:blip r:embed="rId5"/>
                <a:stretch>
                  <a:fillRect/>
                </a:stretch>
              </a:blipFill>
              <a:ln>
                <a:no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31115D7C-0563-1E28-F19A-101B44B73AEE}"/>
              </a:ext>
            </a:extLst>
          </p:cNvPr>
          <p:cNvSpPr txBox="1">
            <a:spLocks/>
          </p:cNvSpPr>
          <p:nvPr/>
        </p:nvSpPr>
        <p:spPr>
          <a:xfrm>
            <a:off x="1092705" y="470274"/>
            <a:ext cx="877543" cy="4941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rPr>
              <a:t>OR</a:t>
            </a:r>
          </a:p>
        </p:txBody>
      </p:sp>
      <p:sp>
        <p:nvSpPr>
          <p:cNvPr id="10" name="Content Placeholder 2">
            <a:extLst>
              <a:ext uri="{FF2B5EF4-FFF2-40B4-BE49-F238E27FC236}">
                <a16:creationId xmlns:a16="http://schemas.microsoft.com/office/drawing/2014/main" id="{9D58CE66-8304-5C53-2E7E-AA56E1C56218}"/>
              </a:ext>
            </a:extLst>
          </p:cNvPr>
          <p:cNvSpPr>
            <a:spLocks noGrp="1"/>
          </p:cNvSpPr>
          <p:nvPr>
            <p:ph idx="1"/>
          </p:nvPr>
        </p:nvSpPr>
        <p:spPr>
          <a:xfrm>
            <a:off x="0" y="1194842"/>
            <a:ext cx="4887686" cy="3363270"/>
          </a:xfrm>
        </p:spPr>
        <p:txBody>
          <a:bodyPr>
            <a:normAutofit lnSpcReduction="10000"/>
          </a:bodyPr>
          <a:lstStyle/>
          <a:p>
            <a:r>
              <a:rPr lang="en-US" dirty="0">
                <a:solidFill>
                  <a:schemeClr val="bg1"/>
                </a:solidFill>
              </a:rPr>
              <a:t>The </a:t>
            </a:r>
            <a:r>
              <a:rPr lang="en-US" b="1" dirty="0">
                <a:solidFill>
                  <a:srgbClr val="C00000"/>
                </a:solidFill>
              </a:rPr>
              <a:t>effective reproduction number </a:t>
            </a:r>
            <a:r>
              <a:rPr lang="en-US" dirty="0">
                <a:solidFill>
                  <a:schemeClr val="bg1"/>
                </a:solidFill>
              </a:rPr>
              <a:t>for a pathogen</a:t>
            </a:r>
            <a:endParaRPr lang="en-US" dirty="0">
              <a:solidFill>
                <a:sysClr val="windowText" lastClr="000000"/>
              </a:solidFill>
            </a:endParaRPr>
          </a:p>
          <a:p>
            <a:pPr lvl="0"/>
            <a:r>
              <a:rPr lang="en-US" dirty="0">
                <a:solidFill>
                  <a:sysClr val="windowText" lastClr="000000"/>
                </a:solidFill>
              </a:rPr>
              <a:t>Defined as: the number of new cases caused by one infectious case in a </a:t>
            </a:r>
            <a:r>
              <a:rPr lang="en-US" b="1" dirty="0">
                <a:solidFill>
                  <a:schemeClr val="accent6"/>
                </a:solidFill>
              </a:rPr>
              <a:t>partially susceptible</a:t>
            </a:r>
            <a:r>
              <a:rPr lang="en-US" b="1" dirty="0">
                <a:solidFill>
                  <a:sysClr val="windowText" lastClr="000000"/>
                </a:solidFill>
              </a:rPr>
              <a:t> </a:t>
            </a:r>
            <a:r>
              <a:rPr lang="en-US" dirty="0">
                <a:solidFill>
                  <a:sysClr val="windowText" lastClr="000000"/>
                </a:solidFill>
              </a:rPr>
              <a:t>population</a:t>
            </a:r>
          </a:p>
          <a:p>
            <a:pPr lvl="0"/>
            <a:r>
              <a:rPr lang="en-US" dirty="0">
                <a:solidFill>
                  <a:sysClr val="windowText" lastClr="000000"/>
                </a:solidFill>
              </a:rPr>
              <a:t>Calculated as R0*proportion susceptible</a:t>
            </a:r>
          </a:p>
          <a:p>
            <a:endParaRPr lang="en-US" dirty="0"/>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32831B1-6F92-C4C5-29AB-89877616BF4A}"/>
                  </a:ext>
                </a:extLst>
              </p:cNvPr>
              <p:cNvSpPr/>
              <p:nvPr/>
            </p:nvSpPr>
            <p:spPr>
              <a:xfrm>
                <a:off x="112049" y="4212239"/>
                <a:ext cx="2331794" cy="101431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1" i="1" dirty="0" smtClean="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i="0" dirty="0" smtClean="0">
                              <a:solidFill>
                                <a:srgbClr val="C00000"/>
                              </a:solidFill>
                              <a:latin typeface="Cambria Math" panose="02040503050406030204" pitchFamily="18" charset="0"/>
                              <a:sym typeface="Symbol" pitchFamily="2" charset="2"/>
                            </a:rPr>
                            <m:t>𝐄</m:t>
                          </m:r>
                        </m:sub>
                      </m:sSub>
                      <m:r>
                        <a:rPr lang="en-US" sz="3200" b="1" dirty="0" smtClean="0">
                          <a:solidFill>
                            <a:sysClr val="windowText" lastClr="000000"/>
                          </a:solidFill>
                          <a:latin typeface="Cambria Math" panose="02040503050406030204" pitchFamily="18" charset="0"/>
                          <a:sym typeface="Symbol" pitchFamily="2" charset="2"/>
                        </a:rPr>
                        <m:t>=</m:t>
                      </m:r>
                      <m:sSub>
                        <m:sSubPr>
                          <m:ctrlPr>
                            <a:rPr lang="en-GB" sz="3200" b="1" i="1" dirty="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dirty="0">
                              <a:solidFill>
                                <a:srgbClr val="C00000"/>
                              </a:solidFill>
                              <a:latin typeface="Cambria Math" panose="02040503050406030204" pitchFamily="18" charset="0"/>
                              <a:sym typeface="Symbol" pitchFamily="2" charset="2"/>
                            </a:rPr>
                            <m:t>𝟎</m:t>
                          </m:r>
                        </m:sub>
                      </m:sSub>
                      <m:f>
                        <m:fPr>
                          <m:ctrlPr>
                            <a:rPr lang="en-US" sz="3200" b="1" i="1" dirty="0" smtClean="0">
                              <a:solidFill>
                                <a:sysClr val="windowText" lastClr="000000"/>
                              </a:solidFill>
                              <a:latin typeface="Cambria Math" panose="02040503050406030204" pitchFamily="18" charset="0"/>
                              <a:sym typeface="Symbol" pitchFamily="2" charset="2"/>
                            </a:rPr>
                          </m:ctrlPr>
                        </m:fPr>
                        <m:num>
                          <m:r>
                            <a:rPr lang="en-US" sz="3200" b="1" i="0" dirty="0" smtClean="0">
                              <a:solidFill>
                                <a:schemeClr val="accent6">
                                  <a:lumMod val="75000"/>
                                </a:schemeClr>
                              </a:solidFill>
                              <a:latin typeface="Cambria Math" panose="02040503050406030204" pitchFamily="18" charset="0"/>
                              <a:ea typeface="Cambria Math" panose="02040503050406030204" pitchFamily="18" charset="0"/>
                              <a:sym typeface="Symbol" pitchFamily="2" charset="2"/>
                            </a:rPr>
                            <m:t>𝐒</m:t>
                          </m:r>
                        </m:num>
                        <m:den>
                          <m:r>
                            <a:rPr lang="en-US" sz="3200" b="1" i="0" dirty="0" smtClean="0">
                              <a:solidFill>
                                <a:sysClr val="windowText" lastClr="000000"/>
                              </a:solidFill>
                              <a:latin typeface="Cambria Math" panose="02040503050406030204" pitchFamily="18" charset="0"/>
                              <a:ea typeface="Cambria Math" panose="02040503050406030204" pitchFamily="18" charset="0"/>
                              <a:sym typeface="Symbol" pitchFamily="2" charset="2"/>
                            </a:rPr>
                            <m:t>𝐍</m:t>
                          </m:r>
                        </m:den>
                      </m:f>
                    </m:oMath>
                  </m:oMathPara>
                </a14:m>
                <a:endParaRPr lang="en-US" sz="3200" b="1" dirty="0">
                  <a:ea typeface="Lucida Grande"/>
                  <a:cs typeface="Times New Roman"/>
                </a:endParaRPr>
              </a:p>
            </p:txBody>
          </p:sp>
        </mc:Choice>
        <mc:Fallback xmlns="">
          <p:sp>
            <p:nvSpPr>
              <p:cNvPr id="11" name="Rectangle 10">
                <a:extLst>
                  <a:ext uri="{FF2B5EF4-FFF2-40B4-BE49-F238E27FC236}">
                    <a16:creationId xmlns:a16="http://schemas.microsoft.com/office/drawing/2014/main" id="{E32831B1-6F92-C4C5-29AB-89877616BF4A}"/>
                  </a:ext>
                </a:extLst>
              </p:cNvPr>
              <p:cNvSpPr>
                <a:spLocks noRot="1" noChangeAspect="1" noMove="1" noResize="1" noEditPoints="1" noAdjustHandles="1" noChangeArrowheads="1" noChangeShapeType="1" noTextEdit="1"/>
              </p:cNvSpPr>
              <p:nvPr/>
            </p:nvSpPr>
            <p:spPr>
              <a:xfrm>
                <a:off x="112049" y="4212239"/>
                <a:ext cx="2331794" cy="1014317"/>
              </a:xfrm>
              <a:prstGeom prst="rect">
                <a:avLst/>
              </a:prstGeom>
              <a:blipFill>
                <a:blip r:embed="rId6"/>
                <a:stretch>
                  <a:fillRect b="-8642"/>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F180CA7-A13B-8511-9F76-219B9304021D}"/>
              </a:ext>
            </a:extLst>
          </p:cNvPr>
          <p:cNvSpPr txBox="1">
            <a:spLocks noChangeArrowheads="1"/>
          </p:cNvSpPr>
          <p:nvPr/>
        </p:nvSpPr>
        <p:spPr bwMode="auto">
          <a:xfrm>
            <a:off x="9840686" y="6385443"/>
            <a:ext cx="38100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800" dirty="0" err="1">
                <a:solidFill>
                  <a:schemeClr val="bg1"/>
                </a:solidFill>
                <a:latin typeface="+mn-lt"/>
                <a:cs typeface="Times New Roman" charset="0"/>
              </a:rPr>
              <a:t>epiforecasts.io</a:t>
            </a:r>
            <a:r>
              <a:rPr lang="en-US" sz="2800" dirty="0">
                <a:solidFill>
                  <a:schemeClr val="bg1"/>
                </a:solidFill>
                <a:latin typeface="+mn-lt"/>
                <a:cs typeface="Times New Roman" charset="0"/>
              </a:rPr>
              <a:t> </a:t>
            </a:r>
          </a:p>
        </p:txBody>
      </p:sp>
      <p:sp>
        <p:nvSpPr>
          <p:cNvPr id="13" name="TextBox 12">
            <a:extLst>
              <a:ext uri="{FF2B5EF4-FFF2-40B4-BE49-F238E27FC236}">
                <a16:creationId xmlns:a16="http://schemas.microsoft.com/office/drawing/2014/main" id="{9683ACE2-4C46-ABB7-2E53-5A65240E983D}"/>
              </a:ext>
            </a:extLst>
          </p:cNvPr>
          <p:cNvSpPr txBox="1">
            <a:spLocks noChangeArrowheads="1"/>
          </p:cNvSpPr>
          <p:nvPr/>
        </p:nvSpPr>
        <p:spPr bwMode="auto">
          <a:xfrm>
            <a:off x="8382000" y="26705"/>
            <a:ext cx="3810000" cy="830997"/>
          </a:xfrm>
          <a:prstGeom prst="rect">
            <a:avLst/>
          </a:prstGeom>
          <a:solidFill>
            <a:schemeClr val="tx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400" dirty="0">
                <a:solidFill>
                  <a:schemeClr val="bg1"/>
                </a:solidFill>
                <a:latin typeface="+mn-lt"/>
                <a:cs typeface="Times New Roman" charset="0"/>
              </a:rPr>
              <a:t>COVID projections for Illinois through March 2022</a:t>
            </a:r>
          </a:p>
        </p:txBody>
      </p:sp>
      <p:sp>
        <p:nvSpPr>
          <p:cNvPr id="15" name="TextBox 14">
            <a:extLst>
              <a:ext uri="{FF2B5EF4-FFF2-40B4-BE49-F238E27FC236}">
                <a16:creationId xmlns:a16="http://schemas.microsoft.com/office/drawing/2014/main" id="{17698988-755F-8D11-545D-4FF82BFD6382}"/>
              </a:ext>
            </a:extLst>
          </p:cNvPr>
          <p:cNvSpPr txBox="1"/>
          <p:nvPr/>
        </p:nvSpPr>
        <p:spPr>
          <a:xfrm>
            <a:off x="-78010" y="5473005"/>
            <a:ext cx="4887685" cy="954107"/>
          </a:xfrm>
          <a:prstGeom prst="rect">
            <a:avLst/>
          </a:prstGeom>
          <a:noFill/>
        </p:spPr>
        <p:txBody>
          <a:bodyPr wrap="square">
            <a:spAutoFit/>
          </a:bodyPr>
          <a:lstStyle/>
          <a:p>
            <a:pPr marL="285750" lvl="0" indent="-285750">
              <a:buFont typeface="Arial" panose="020B0604020202020204" pitchFamily="34" charset="0"/>
              <a:buChar char="•"/>
            </a:pPr>
            <a:r>
              <a:rPr lang="en-US" sz="2800" dirty="0"/>
              <a:t>Gives a realistic pulse of the current pace of the epidemic!</a:t>
            </a:r>
          </a:p>
        </p:txBody>
      </p:sp>
    </p:spTree>
    <p:extLst>
      <p:ext uri="{BB962C8B-B14F-4D97-AF65-F5344CB8AC3E}">
        <p14:creationId xmlns:p14="http://schemas.microsoft.com/office/powerpoint/2010/main" val="934487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11234-7B69-776C-C582-53270BE2693C}"/>
              </a:ext>
            </a:extLst>
          </p:cNvPr>
          <p:cNvSpPr>
            <a:spLocks noGrp="1"/>
          </p:cNvSpPr>
          <p:nvPr>
            <p:ph type="title"/>
          </p:nvPr>
        </p:nvSpPr>
        <p:spPr>
          <a:xfrm>
            <a:off x="1100234" y="195372"/>
            <a:ext cx="9444135" cy="1325563"/>
          </a:xfrm>
        </p:spPr>
        <p:txBody>
          <a:bodyPr>
            <a:normAutofit/>
          </a:bodyPr>
          <a:lstStyle/>
          <a:p>
            <a:pPr algn="ctr"/>
            <a:r>
              <a:rPr lang="en-US" sz="4000" b="1" dirty="0">
                <a:solidFill>
                  <a:srgbClr val="C00000"/>
                </a:solidFill>
                <a:latin typeface="+mn-lt"/>
              </a:rPr>
              <a:t>Public health interventions</a:t>
            </a:r>
            <a:r>
              <a:rPr lang="en-US" sz="4000" dirty="0">
                <a:latin typeface="+mn-lt"/>
              </a:rPr>
              <a:t> </a:t>
            </a:r>
            <a:r>
              <a:rPr lang="en-US" sz="4000" dirty="0">
                <a:solidFill>
                  <a:schemeClr val="bg1"/>
                </a:solidFill>
                <a:latin typeface="+mn-lt"/>
              </a:rPr>
              <a:t>can be employed to reduce both R</a:t>
            </a:r>
            <a:r>
              <a:rPr lang="en-US" sz="4000" baseline="-25000" dirty="0">
                <a:solidFill>
                  <a:schemeClr val="bg1"/>
                </a:solidFill>
                <a:latin typeface="+mn-lt"/>
              </a:rPr>
              <a:t>0</a:t>
            </a:r>
            <a:r>
              <a:rPr lang="en-US" sz="4000" dirty="0">
                <a:solidFill>
                  <a:schemeClr val="bg1"/>
                </a:solidFill>
                <a:latin typeface="+mn-lt"/>
              </a:rPr>
              <a:t> and R</a:t>
            </a:r>
            <a:r>
              <a:rPr lang="en-US" sz="4000" baseline="-25000" dirty="0">
                <a:solidFill>
                  <a:schemeClr val="bg1"/>
                </a:solidFill>
                <a:latin typeface="+mn-lt"/>
              </a:rPr>
              <a:t>E</a:t>
            </a:r>
          </a:p>
        </p:txBody>
      </p:sp>
      <p:sp>
        <p:nvSpPr>
          <p:cNvPr id="3" name="Content Placeholder 2">
            <a:extLst>
              <a:ext uri="{FF2B5EF4-FFF2-40B4-BE49-F238E27FC236}">
                <a16:creationId xmlns:a16="http://schemas.microsoft.com/office/drawing/2014/main" id="{B2782783-6E86-E168-1E1E-0553D378F790}"/>
              </a:ext>
            </a:extLst>
          </p:cNvPr>
          <p:cNvSpPr>
            <a:spLocks noGrp="1"/>
          </p:cNvSpPr>
          <p:nvPr>
            <p:ph idx="1"/>
          </p:nvPr>
        </p:nvSpPr>
        <p:spPr>
          <a:xfrm>
            <a:off x="297025" y="2796527"/>
            <a:ext cx="10515600" cy="3696348"/>
          </a:xfrm>
        </p:spPr>
        <p:txBody>
          <a:bodyPr/>
          <a:lstStyle/>
          <a:p>
            <a:r>
              <a:rPr lang="en-US" dirty="0">
                <a:solidFill>
                  <a:schemeClr val="bg1"/>
                </a:solidFill>
              </a:rPr>
              <a:t>Social distancing</a:t>
            </a:r>
          </a:p>
          <a:p>
            <a:r>
              <a:rPr lang="en-US" dirty="0">
                <a:solidFill>
                  <a:schemeClr val="bg1"/>
                </a:solidFill>
              </a:rPr>
              <a:t>Masking </a:t>
            </a:r>
          </a:p>
          <a:p>
            <a:r>
              <a:rPr lang="en-US" dirty="0">
                <a:solidFill>
                  <a:schemeClr val="bg1"/>
                </a:solidFill>
              </a:rPr>
              <a:t>Limits to gathering sizes</a:t>
            </a:r>
          </a:p>
          <a:p>
            <a:r>
              <a:rPr lang="en-US" dirty="0">
                <a:solidFill>
                  <a:schemeClr val="bg1"/>
                </a:solidFill>
              </a:rPr>
              <a:t>Drugs that shorten the infectious period</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92D7724D-BBFF-D85E-AF02-EC6E008DF419}"/>
                  </a:ext>
                </a:extLst>
              </p:cNvPr>
              <p:cNvSpPr/>
              <p:nvPr/>
            </p:nvSpPr>
            <p:spPr>
              <a:xfrm>
                <a:off x="297025" y="1547133"/>
                <a:ext cx="5525277"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𝟎</m:t>
                        </m:r>
                      </m:sub>
                    </m:sSub>
                  </m:oMath>
                </a14:m>
                <a:r>
                  <a:rPr lang="en-US" sz="6000" dirty="0">
                    <a:solidFill>
                      <a:schemeClr val="tx1"/>
                    </a:solidFill>
                  </a:rPr>
                  <a:t> </a:t>
                </a:r>
                <a:r>
                  <a:rPr lang="en-US" sz="4000" dirty="0">
                    <a:solidFill>
                      <a:schemeClr val="bg1"/>
                    </a:solidFill>
                  </a:rPr>
                  <a:t>interventions</a:t>
                </a:r>
                <a:endParaRPr lang="en-US" sz="4000" dirty="0">
                  <a:solidFill>
                    <a:schemeClr val="bg1"/>
                  </a:solidFill>
                  <a:latin typeface="Franklin Gothic Medium" pitchFamily="34" charset="0"/>
                </a:endParaRPr>
              </a:p>
            </p:txBody>
          </p:sp>
        </mc:Choice>
        <mc:Fallback xmlns="">
          <p:sp>
            <p:nvSpPr>
              <p:cNvPr id="4" name="Rectangle 3">
                <a:extLst>
                  <a:ext uri="{FF2B5EF4-FFF2-40B4-BE49-F238E27FC236}">
                    <a16:creationId xmlns:a16="http://schemas.microsoft.com/office/drawing/2014/main" id="{92D7724D-BBFF-D85E-AF02-EC6E008DF419}"/>
                  </a:ext>
                </a:extLst>
              </p:cNvPr>
              <p:cNvSpPr>
                <a:spLocks noRot="1" noChangeAspect="1" noMove="1" noResize="1" noEditPoints="1" noAdjustHandles="1" noChangeArrowheads="1" noChangeShapeType="1" noTextEdit="1"/>
              </p:cNvSpPr>
              <p:nvPr/>
            </p:nvSpPr>
            <p:spPr>
              <a:xfrm>
                <a:off x="297025" y="1547133"/>
                <a:ext cx="5525277" cy="1353565"/>
              </a:xfrm>
              <a:prstGeom prst="rect">
                <a:avLst/>
              </a:prstGeom>
              <a:blipFill>
                <a:blip r:embed="rId3"/>
                <a:stretch>
                  <a:fillRect l="-2523" b="-185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791A364-7082-6E95-193A-60C9A05692E9}"/>
                  </a:ext>
                </a:extLst>
              </p:cNvPr>
              <p:cNvSpPr/>
              <p:nvPr/>
            </p:nvSpPr>
            <p:spPr>
              <a:xfrm>
                <a:off x="7310924" y="1574002"/>
                <a:ext cx="5525277"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𝑬</m:t>
                        </m:r>
                      </m:sub>
                    </m:sSub>
                  </m:oMath>
                </a14:m>
                <a:r>
                  <a:rPr lang="en-US" sz="6000" dirty="0">
                    <a:solidFill>
                      <a:schemeClr val="tx1"/>
                    </a:solidFill>
                  </a:rPr>
                  <a:t> </a:t>
                </a:r>
                <a:r>
                  <a:rPr lang="en-US" sz="4000" dirty="0">
                    <a:solidFill>
                      <a:schemeClr val="bg1"/>
                    </a:solidFill>
                  </a:rPr>
                  <a:t>interventions</a:t>
                </a:r>
                <a:endParaRPr lang="en-US" sz="4000" dirty="0">
                  <a:solidFill>
                    <a:schemeClr val="bg1"/>
                  </a:solidFill>
                  <a:latin typeface="Franklin Gothic Medium" pitchFamily="34" charset="0"/>
                </a:endParaRPr>
              </a:p>
            </p:txBody>
          </p:sp>
        </mc:Choice>
        <mc:Fallback xmlns="">
          <p:sp>
            <p:nvSpPr>
              <p:cNvPr id="7" name="Rectangle 6">
                <a:extLst>
                  <a:ext uri="{FF2B5EF4-FFF2-40B4-BE49-F238E27FC236}">
                    <a16:creationId xmlns:a16="http://schemas.microsoft.com/office/drawing/2014/main" id="{6791A364-7082-6E95-193A-60C9A05692E9}"/>
                  </a:ext>
                </a:extLst>
              </p:cNvPr>
              <p:cNvSpPr>
                <a:spLocks noRot="1" noChangeAspect="1" noMove="1" noResize="1" noEditPoints="1" noAdjustHandles="1" noChangeArrowheads="1" noChangeShapeType="1" noTextEdit="1"/>
              </p:cNvSpPr>
              <p:nvPr/>
            </p:nvSpPr>
            <p:spPr>
              <a:xfrm>
                <a:off x="7310924" y="1574002"/>
                <a:ext cx="5525277" cy="1353565"/>
              </a:xfrm>
              <a:prstGeom prst="rect">
                <a:avLst/>
              </a:prstGeom>
              <a:blipFill>
                <a:blip r:embed="rId4"/>
                <a:stretch>
                  <a:fillRect l="-2523" b="-1852"/>
                </a:stretch>
              </a:blipFill>
              <a:ln>
                <a:no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B9B516BC-A98E-E6FF-AD71-F166BB3D4D5E}"/>
              </a:ext>
            </a:extLst>
          </p:cNvPr>
          <p:cNvSpPr txBox="1">
            <a:spLocks/>
          </p:cNvSpPr>
          <p:nvPr/>
        </p:nvSpPr>
        <p:spPr>
          <a:xfrm>
            <a:off x="7481985" y="2870255"/>
            <a:ext cx="4142013" cy="3696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Vaccination</a:t>
            </a:r>
          </a:p>
        </p:txBody>
      </p:sp>
      <p:pic>
        <p:nvPicPr>
          <p:cNvPr id="25604" name="Picture 4" descr="Social Distancing: What to Know and Why it Matters">
            <a:extLst>
              <a:ext uri="{FF2B5EF4-FFF2-40B4-BE49-F238E27FC236}">
                <a16:creationId xmlns:a16="http://schemas.microsoft.com/office/drawing/2014/main" id="{BA8AB560-B870-25A3-FD29-BFB2BA666B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002" y="4927600"/>
            <a:ext cx="4419600" cy="18415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 name="Picture 2" descr="COVID-19 Vaccine">
            <a:extLst>
              <a:ext uri="{FF2B5EF4-FFF2-40B4-BE49-F238E27FC236}">
                <a16:creationId xmlns:a16="http://schemas.microsoft.com/office/drawing/2014/main" id="{58FB9749-4DC3-0E5A-1001-F060101F9E38}"/>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37843" r="3123" b="6666"/>
          <a:stretch/>
        </p:blipFill>
        <p:spPr bwMode="auto">
          <a:xfrm>
            <a:off x="7999067" y="3727574"/>
            <a:ext cx="2689672" cy="293505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3F03F98-B858-1F1F-7F11-E11DDEC2CC92}"/>
              </a:ext>
            </a:extLst>
          </p:cNvPr>
          <p:cNvSpPr/>
          <p:nvPr/>
        </p:nvSpPr>
        <p:spPr>
          <a:xfrm>
            <a:off x="7136170" y="1986850"/>
            <a:ext cx="4688243" cy="487115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6872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D66D26-E147-D2AD-19B0-91AE52F403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1ACF2C-316E-EDFC-55C6-3730ADD6DA13}"/>
              </a:ext>
            </a:extLst>
          </p:cNvPr>
          <p:cNvSpPr>
            <a:spLocks noGrp="1"/>
          </p:cNvSpPr>
          <p:nvPr>
            <p:ph type="title"/>
          </p:nvPr>
        </p:nvSpPr>
        <p:spPr>
          <a:xfrm>
            <a:off x="1100234" y="195372"/>
            <a:ext cx="9444135" cy="1325563"/>
          </a:xfrm>
        </p:spPr>
        <p:txBody>
          <a:bodyPr>
            <a:normAutofit/>
          </a:bodyPr>
          <a:lstStyle/>
          <a:p>
            <a:pPr algn="ctr"/>
            <a:r>
              <a:rPr lang="en-US" sz="4000" b="1" dirty="0">
                <a:solidFill>
                  <a:srgbClr val="C00000"/>
                </a:solidFill>
                <a:latin typeface="+mn-lt"/>
              </a:rPr>
              <a:t>Public health interventions</a:t>
            </a:r>
            <a:r>
              <a:rPr lang="en-US" sz="4000" dirty="0">
                <a:latin typeface="+mn-lt"/>
              </a:rPr>
              <a:t> </a:t>
            </a:r>
            <a:r>
              <a:rPr lang="en-US" sz="4000" dirty="0">
                <a:solidFill>
                  <a:schemeClr val="bg1"/>
                </a:solidFill>
                <a:latin typeface="+mn-lt"/>
              </a:rPr>
              <a:t>can be employed to reduce both R</a:t>
            </a:r>
            <a:r>
              <a:rPr lang="en-US" sz="4000" baseline="-25000" dirty="0">
                <a:solidFill>
                  <a:schemeClr val="bg1"/>
                </a:solidFill>
                <a:latin typeface="+mn-lt"/>
              </a:rPr>
              <a:t>0</a:t>
            </a:r>
            <a:r>
              <a:rPr lang="en-US" sz="4000" dirty="0">
                <a:solidFill>
                  <a:schemeClr val="bg1"/>
                </a:solidFill>
                <a:latin typeface="+mn-lt"/>
              </a:rPr>
              <a:t> and R</a:t>
            </a:r>
            <a:r>
              <a:rPr lang="en-US" sz="4000" baseline="-25000" dirty="0">
                <a:solidFill>
                  <a:schemeClr val="bg1"/>
                </a:solidFill>
                <a:latin typeface="+mn-lt"/>
              </a:rPr>
              <a:t>E</a:t>
            </a:r>
          </a:p>
        </p:txBody>
      </p:sp>
      <p:sp>
        <p:nvSpPr>
          <p:cNvPr id="3" name="Content Placeholder 2">
            <a:extLst>
              <a:ext uri="{FF2B5EF4-FFF2-40B4-BE49-F238E27FC236}">
                <a16:creationId xmlns:a16="http://schemas.microsoft.com/office/drawing/2014/main" id="{2735CAE6-A280-7E0D-1EA2-DB9CCAFF6DB9}"/>
              </a:ext>
            </a:extLst>
          </p:cNvPr>
          <p:cNvSpPr>
            <a:spLocks noGrp="1"/>
          </p:cNvSpPr>
          <p:nvPr>
            <p:ph idx="1"/>
          </p:nvPr>
        </p:nvSpPr>
        <p:spPr>
          <a:xfrm>
            <a:off x="297025" y="2796527"/>
            <a:ext cx="10515600" cy="3696348"/>
          </a:xfrm>
        </p:spPr>
        <p:txBody>
          <a:bodyPr/>
          <a:lstStyle/>
          <a:p>
            <a:r>
              <a:rPr lang="en-US" dirty="0">
                <a:solidFill>
                  <a:schemeClr val="bg1"/>
                </a:solidFill>
              </a:rPr>
              <a:t>Social distancing</a:t>
            </a:r>
          </a:p>
          <a:p>
            <a:r>
              <a:rPr lang="en-US" dirty="0">
                <a:solidFill>
                  <a:schemeClr val="bg1"/>
                </a:solidFill>
              </a:rPr>
              <a:t>Masking </a:t>
            </a:r>
          </a:p>
          <a:p>
            <a:r>
              <a:rPr lang="en-US" dirty="0">
                <a:solidFill>
                  <a:schemeClr val="bg1"/>
                </a:solidFill>
              </a:rPr>
              <a:t>Limits to gathering sizes</a:t>
            </a:r>
          </a:p>
          <a:p>
            <a:r>
              <a:rPr lang="en-US" dirty="0">
                <a:solidFill>
                  <a:schemeClr val="bg1"/>
                </a:solidFill>
              </a:rPr>
              <a:t>Drugs that shorten the infectious period</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A3F0D90D-0839-D197-A705-036E06B0C6E2}"/>
                  </a:ext>
                </a:extLst>
              </p:cNvPr>
              <p:cNvSpPr/>
              <p:nvPr/>
            </p:nvSpPr>
            <p:spPr>
              <a:xfrm>
                <a:off x="297025" y="1547133"/>
                <a:ext cx="5525277"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𝟎</m:t>
                        </m:r>
                      </m:sub>
                    </m:sSub>
                  </m:oMath>
                </a14:m>
                <a:r>
                  <a:rPr lang="en-US" sz="6000" dirty="0">
                    <a:solidFill>
                      <a:schemeClr val="tx1"/>
                    </a:solidFill>
                  </a:rPr>
                  <a:t> </a:t>
                </a:r>
                <a:r>
                  <a:rPr lang="en-US" sz="4000" dirty="0">
                    <a:solidFill>
                      <a:schemeClr val="bg1"/>
                    </a:solidFill>
                  </a:rPr>
                  <a:t>interventions</a:t>
                </a:r>
                <a:endParaRPr lang="en-US" sz="4000" dirty="0">
                  <a:solidFill>
                    <a:schemeClr val="bg1"/>
                  </a:solidFill>
                  <a:latin typeface="Franklin Gothic Medium" pitchFamily="34" charset="0"/>
                </a:endParaRPr>
              </a:p>
            </p:txBody>
          </p:sp>
        </mc:Choice>
        <mc:Fallback xmlns="">
          <p:sp>
            <p:nvSpPr>
              <p:cNvPr id="4" name="Rectangle 3">
                <a:extLst>
                  <a:ext uri="{FF2B5EF4-FFF2-40B4-BE49-F238E27FC236}">
                    <a16:creationId xmlns:a16="http://schemas.microsoft.com/office/drawing/2014/main" id="{A3F0D90D-0839-D197-A705-036E06B0C6E2}"/>
                  </a:ext>
                </a:extLst>
              </p:cNvPr>
              <p:cNvSpPr>
                <a:spLocks noRot="1" noChangeAspect="1" noMove="1" noResize="1" noEditPoints="1" noAdjustHandles="1" noChangeArrowheads="1" noChangeShapeType="1" noTextEdit="1"/>
              </p:cNvSpPr>
              <p:nvPr/>
            </p:nvSpPr>
            <p:spPr>
              <a:xfrm>
                <a:off x="297025" y="1547133"/>
                <a:ext cx="5525277" cy="1353565"/>
              </a:xfrm>
              <a:prstGeom prst="rect">
                <a:avLst/>
              </a:prstGeom>
              <a:blipFill>
                <a:blip r:embed="rId3"/>
                <a:stretch>
                  <a:fillRect l="-2523" b="-185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A381D384-045A-8937-59FA-3FB7E87BED5A}"/>
                  </a:ext>
                </a:extLst>
              </p:cNvPr>
              <p:cNvSpPr/>
              <p:nvPr/>
            </p:nvSpPr>
            <p:spPr>
              <a:xfrm>
                <a:off x="7310924" y="1574002"/>
                <a:ext cx="5525277"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𝑬</m:t>
                        </m:r>
                      </m:sub>
                    </m:sSub>
                  </m:oMath>
                </a14:m>
                <a:r>
                  <a:rPr lang="en-US" sz="6000" dirty="0">
                    <a:solidFill>
                      <a:schemeClr val="tx1"/>
                    </a:solidFill>
                  </a:rPr>
                  <a:t> </a:t>
                </a:r>
                <a:r>
                  <a:rPr lang="en-US" sz="4000" dirty="0">
                    <a:solidFill>
                      <a:schemeClr val="bg1"/>
                    </a:solidFill>
                  </a:rPr>
                  <a:t>interventions</a:t>
                </a:r>
                <a:endParaRPr lang="en-US" sz="4000" dirty="0">
                  <a:solidFill>
                    <a:schemeClr val="bg1"/>
                  </a:solidFill>
                  <a:latin typeface="Franklin Gothic Medium" pitchFamily="34" charset="0"/>
                </a:endParaRPr>
              </a:p>
            </p:txBody>
          </p:sp>
        </mc:Choice>
        <mc:Fallback xmlns="">
          <p:sp>
            <p:nvSpPr>
              <p:cNvPr id="7" name="Rectangle 6">
                <a:extLst>
                  <a:ext uri="{FF2B5EF4-FFF2-40B4-BE49-F238E27FC236}">
                    <a16:creationId xmlns:a16="http://schemas.microsoft.com/office/drawing/2014/main" id="{A381D384-045A-8937-59FA-3FB7E87BED5A}"/>
                  </a:ext>
                </a:extLst>
              </p:cNvPr>
              <p:cNvSpPr>
                <a:spLocks noRot="1" noChangeAspect="1" noMove="1" noResize="1" noEditPoints="1" noAdjustHandles="1" noChangeArrowheads="1" noChangeShapeType="1" noTextEdit="1"/>
              </p:cNvSpPr>
              <p:nvPr/>
            </p:nvSpPr>
            <p:spPr>
              <a:xfrm>
                <a:off x="7310924" y="1574002"/>
                <a:ext cx="5525277" cy="1353565"/>
              </a:xfrm>
              <a:prstGeom prst="rect">
                <a:avLst/>
              </a:prstGeom>
              <a:blipFill>
                <a:blip r:embed="rId4"/>
                <a:stretch>
                  <a:fillRect l="-2523" b="-1852"/>
                </a:stretch>
              </a:blipFill>
              <a:ln>
                <a:no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56C78D63-43BB-FD48-8FC6-EE7872A069E6}"/>
              </a:ext>
            </a:extLst>
          </p:cNvPr>
          <p:cNvSpPr txBox="1">
            <a:spLocks/>
          </p:cNvSpPr>
          <p:nvPr/>
        </p:nvSpPr>
        <p:spPr>
          <a:xfrm>
            <a:off x="7481985" y="2870255"/>
            <a:ext cx="4142013" cy="3696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Vaccination</a:t>
            </a:r>
          </a:p>
        </p:txBody>
      </p:sp>
      <p:pic>
        <p:nvPicPr>
          <p:cNvPr id="25604" name="Picture 4" descr="Social Distancing: What to Know and Why it Matters">
            <a:extLst>
              <a:ext uri="{FF2B5EF4-FFF2-40B4-BE49-F238E27FC236}">
                <a16:creationId xmlns:a16="http://schemas.microsoft.com/office/drawing/2014/main" id="{3A3F9A4E-379A-BB44-B9FB-767B266D9A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002" y="4927600"/>
            <a:ext cx="4419600" cy="18415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 name="Picture 2" descr="COVID-19 Vaccine">
            <a:extLst>
              <a:ext uri="{FF2B5EF4-FFF2-40B4-BE49-F238E27FC236}">
                <a16:creationId xmlns:a16="http://schemas.microsoft.com/office/drawing/2014/main" id="{98CAF527-9C6C-CDE1-5932-04550801A515}"/>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37843" r="3123" b="6666"/>
          <a:stretch/>
        </p:blipFill>
        <p:spPr bwMode="auto">
          <a:xfrm>
            <a:off x="7999067" y="3727574"/>
            <a:ext cx="2689672" cy="293505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7613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677EB-E1B3-1C45-A926-1B71197DBA15}"/>
              </a:ext>
            </a:extLst>
          </p:cNvPr>
          <p:cNvSpPr>
            <a:spLocks noGrp="1"/>
          </p:cNvSpPr>
          <p:nvPr>
            <p:ph type="title"/>
          </p:nvPr>
        </p:nvSpPr>
        <p:spPr>
          <a:xfrm>
            <a:off x="838200" y="365125"/>
            <a:ext cx="4749801" cy="1325563"/>
          </a:xfrm>
        </p:spPr>
        <p:txBody>
          <a:bodyPr>
            <a:normAutofit/>
          </a:bodyPr>
          <a:lstStyle/>
          <a:p>
            <a:r>
              <a:rPr lang="en-US" b="1" dirty="0">
                <a:solidFill>
                  <a:srgbClr val="C00000"/>
                </a:solidFill>
              </a:rPr>
              <a:t>Vaccination</a:t>
            </a:r>
            <a:r>
              <a:rPr lang="en-US" dirty="0">
                <a:solidFill>
                  <a:schemeClr val="bg1"/>
                </a:solidFill>
              </a:rPr>
              <a:t> and </a:t>
            </a:r>
            <a:r>
              <a:rPr lang="en-US" b="1" dirty="0">
                <a:solidFill>
                  <a:srgbClr val="C00000"/>
                </a:solidFill>
              </a:rPr>
              <a:t>Herd Immunity</a:t>
            </a:r>
          </a:p>
        </p:txBody>
      </p:sp>
    </p:spTree>
    <p:extLst>
      <p:ext uri="{BB962C8B-B14F-4D97-AF65-F5344CB8AC3E}">
        <p14:creationId xmlns:p14="http://schemas.microsoft.com/office/powerpoint/2010/main" val="30323980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B1FD4D-8598-9F6A-28B7-0C13666F89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81EBBD-499F-27A7-C568-C8D2FBED3C96}"/>
              </a:ext>
            </a:extLst>
          </p:cNvPr>
          <p:cNvSpPr>
            <a:spLocks noGrp="1"/>
          </p:cNvSpPr>
          <p:nvPr>
            <p:ph type="title"/>
          </p:nvPr>
        </p:nvSpPr>
        <p:spPr>
          <a:xfrm>
            <a:off x="838200" y="365125"/>
            <a:ext cx="4749801" cy="1325563"/>
          </a:xfrm>
        </p:spPr>
        <p:txBody>
          <a:bodyPr>
            <a:normAutofit/>
          </a:bodyPr>
          <a:lstStyle/>
          <a:p>
            <a:r>
              <a:rPr lang="en-US" b="1" dirty="0">
                <a:solidFill>
                  <a:srgbClr val="C00000"/>
                </a:solidFill>
              </a:rPr>
              <a:t>Vaccination</a:t>
            </a:r>
            <a:r>
              <a:rPr lang="en-US" dirty="0">
                <a:solidFill>
                  <a:schemeClr val="bg1"/>
                </a:solidFill>
              </a:rPr>
              <a:t> and </a:t>
            </a:r>
            <a:r>
              <a:rPr lang="en-US" b="1" dirty="0">
                <a:solidFill>
                  <a:srgbClr val="C00000"/>
                </a:solidFill>
              </a:rPr>
              <a:t>Herd Immunity</a:t>
            </a:r>
          </a:p>
        </p:txBody>
      </p:sp>
      <p:pic>
        <p:nvPicPr>
          <p:cNvPr id="1026" name="Picture 2" descr="undefined">
            <a:extLst>
              <a:ext uri="{FF2B5EF4-FFF2-40B4-BE49-F238E27FC236}">
                <a16:creationId xmlns:a16="http://schemas.microsoft.com/office/drawing/2014/main" id="{5C12449D-DAE2-DECF-C979-838B001F67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4000" y="0"/>
            <a:ext cx="558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784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319081-22B4-771C-C89F-412AFBEFC8B1}"/>
              </a:ext>
            </a:extLst>
          </p:cNvPr>
          <p:cNvSpPr>
            <a:spLocks noGrp="1"/>
          </p:cNvSpPr>
          <p:nvPr>
            <p:ph idx="1"/>
          </p:nvPr>
        </p:nvSpPr>
        <p:spPr/>
        <p:txBody>
          <a:bodyPr>
            <a:normAutofit fontScale="92500" lnSpcReduction="10000"/>
          </a:bodyPr>
          <a:lstStyle/>
          <a:p>
            <a:pPr algn="l"/>
            <a:r>
              <a:rPr lang="en-US" b="0" i="0" u="none" strike="noStrike" dirty="0">
                <a:solidFill>
                  <a:srgbClr val="202122"/>
                </a:solidFill>
                <a:effectLst/>
                <a:latin typeface="Arial" panose="020B0604020202020204" pitchFamily="34" charset="0"/>
              </a:rPr>
              <a:t>the health of the populations in the worldwide context (WHO 2006)</a:t>
            </a:r>
          </a:p>
          <a:p>
            <a:pPr algn="l"/>
            <a:r>
              <a:rPr lang="en-US" dirty="0">
                <a:solidFill>
                  <a:srgbClr val="202122"/>
                </a:solidFill>
                <a:latin typeface="Arial" panose="020B0604020202020204" pitchFamily="34" charset="0"/>
              </a:rPr>
              <a:t>an</a:t>
            </a:r>
            <a:r>
              <a:rPr lang="en-US" b="0" i="0" u="none" strike="noStrike" dirty="0">
                <a:solidFill>
                  <a:srgbClr val="202122"/>
                </a:solidFill>
                <a:effectLst/>
                <a:latin typeface="Arial" panose="020B0604020202020204" pitchFamily="34" charset="0"/>
              </a:rPr>
              <a:t> area of study, research, and practice that places a priority on improving health and achieving equity in health for all people worldwide</a:t>
            </a:r>
          </a:p>
          <a:p>
            <a:pPr algn="l"/>
            <a:r>
              <a:rPr lang="en-US" dirty="0">
                <a:solidFill>
                  <a:srgbClr val="202122"/>
                </a:solidFill>
                <a:latin typeface="Arial" panose="020B0604020202020204" pitchFamily="34" charset="0"/>
              </a:rPr>
              <a:t>focus on </a:t>
            </a:r>
            <a:r>
              <a:rPr lang="en-US" b="0" i="0" u="none" strike="noStrike" dirty="0">
                <a:solidFill>
                  <a:srgbClr val="202122"/>
                </a:solidFill>
                <a:effectLst/>
                <a:latin typeface="Arial" panose="020B0604020202020204" pitchFamily="34" charset="0"/>
              </a:rPr>
              <a:t>problems that transcend national borders or have a global political and economic impact are often emphasized (reduction of disparities, protection against global threats)</a:t>
            </a:r>
          </a:p>
          <a:p>
            <a:pPr lvl="1"/>
            <a:r>
              <a:rPr lang="en-US" b="0" i="0" u="none" strike="noStrike" dirty="0">
                <a:solidFill>
                  <a:srgbClr val="202122"/>
                </a:solidFill>
                <a:effectLst/>
                <a:latin typeface="Arial" panose="020B0604020202020204" pitchFamily="34" charset="0"/>
              </a:rPr>
              <a:t>e.g. COVID (vaccination), polio eradication</a:t>
            </a:r>
          </a:p>
          <a:p>
            <a:pPr algn="l"/>
            <a:r>
              <a:rPr lang="en-US" b="0" i="0" u="none" strike="noStrike" dirty="0">
                <a:solidFill>
                  <a:srgbClr val="202122"/>
                </a:solidFill>
                <a:effectLst/>
                <a:latin typeface="Arial" panose="020B0604020202020204" pitchFamily="34" charset="0"/>
              </a:rPr>
              <a:t>Different from international health, the branch of public health focused on foreign aid efforts led by high </a:t>
            </a:r>
            <a:r>
              <a:rPr lang="en-US" dirty="0">
                <a:solidFill>
                  <a:srgbClr val="202122"/>
                </a:solidFill>
                <a:latin typeface="Arial" panose="020B0604020202020204" pitchFamily="34" charset="0"/>
              </a:rPr>
              <a:t>income countries to improve health improve health in low and middle income countries (LMICs)</a:t>
            </a:r>
            <a:endParaRPr lang="en-US" dirty="0"/>
          </a:p>
        </p:txBody>
      </p:sp>
      <p:sp>
        <p:nvSpPr>
          <p:cNvPr id="4" name="Rectangle 3">
            <a:extLst>
              <a:ext uri="{FF2B5EF4-FFF2-40B4-BE49-F238E27FC236}">
                <a16:creationId xmlns:a16="http://schemas.microsoft.com/office/drawing/2014/main" id="{2DD50C57-1764-8664-6D43-4B6A21503802}"/>
              </a:ext>
            </a:extLst>
          </p:cNvPr>
          <p:cNvSpPr/>
          <p:nvPr/>
        </p:nvSpPr>
        <p:spPr>
          <a:xfrm>
            <a:off x="673100" y="2260600"/>
            <a:ext cx="10985500" cy="391636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A81A323-E19B-159C-C07D-8AB5642261F6}"/>
              </a:ext>
            </a:extLst>
          </p:cNvPr>
          <p:cNvSpPr>
            <a:spLocks noGrp="1"/>
          </p:cNvSpPr>
          <p:nvPr>
            <p:ph type="title"/>
          </p:nvPr>
        </p:nvSpPr>
        <p:spPr>
          <a:xfrm>
            <a:off x="838200" y="365125"/>
            <a:ext cx="10515600" cy="1325563"/>
          </a:xfrm>
        </p:spPr>
        <p:txBody>
          <a:bodyPr/>
          <a:lstStyle/>
          <a:p>
            <a:r>
              <a:rPr lang="en-US" dirty="0">
                <a:solidFill>
                  <a:schemeClr val="bg1"/>
                </a:solidFill>
              </a:rPr>
              <a:t>What is </a:t>
            </a:r>
            <a:r>
              <a:rPr lang="en-US" u="sng" dirty="0">
                <a:solidFill>
                  <a:schemeClr val="bg1"/>
                </a:solidFill>
              </a:rPr>
              <a:t>global health</a:t>
            </a:r>
            <a:r>
              <a:rPr lang="en-US" dirty="0">
                <a:solidFill>
                  <a:schemeClr val="bg1"/>
                </a:solidFill>
              </a:rPr>
              <a:t>?</a:t>
            </a:r>
          </a:p>
        </p:txBody>
      </p:sp>
    </p:spTree>
    <p:extLst>
      <p:ext uri="{BB962C8B-B14F-4D97-AF65-F5344CB8AC3E}">
        <p14:creationId xmlns:p14="http://schemas.microsoft.com/office/powerpoint/2010/main" val="8664312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FABDD-34F2-40B6-58B9-32241EB698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1280A4-2531-E35E-9BC4-0F88C9CD32C4}"/>
              </a:ext>
            </a:extLst>
          </p:cNvPr>
          <p:cNvSpPr>
            <a:spLocks noGrp="1"/>
          </p:cNvSpPr>
          <p:nvPr>
            <p:ph type="title"/>
          </p:nvPr>
        </p:nvSpPr>
        <p:spPr>
          <a:xfrm>
            <a:off x="838200" y="365125"/>
            <a:ext cx="4749801" cy="1325563"/>
          </a:xfrm>
        </p:spPr>
        <p:txBody>
          <a:bodyPr>
            <a:normAutofit/>
          </a:bodyPr>
          <a:lstStyle/>
          <a:p>
            <a:r>
              <a:rPr lang="en-US" b="1" dirty="0">
                <a:solidFill>
                  <a:srgbClr val="C00000"/>
                </a:solidFill>
              </a:rPr>
              <a:t>Vaccination</a:t>
            </a:r>
            <a:r>
              <a:rPr lang="en-US" dirty="0">
                <a:solidFill>
                  <a:schemeClr val="bg1"/>
                </a:solidFill>
              </a:rPr>
              <a:t> and </a:t>
            </a:r>
            <a:r>
              <a:rPr lang="en-US" b="1" dirty="0">
                <a:solidFill>
                  <a:srgbClr val="C00000"/>
                </a:solidFill>
              </a:rPr>
              <a:t>Herd Immunity</a:t>
            </a:r>
          </a:p>
        </p:txBody>
      </p:sp>
      <p:pic>
        <p:nvPicPr>
          <p:cNvPr id="1026" name="Picture 2" descr="undefined">
            <a:extLst>
              <a:ext uri="{FF2B5EF4-FFF2-40B4-BE49-F238E27FC236}">
                <a16:creationId xmlns:a16="http://schemas.microsoft.com/office/drawing/2014/main" id="{279B99D3-30D2-D201-19C9-581070F76B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4000" y="0"/>
            <a:ext cx="55880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F319E4B-46DC-3499-548A-AE81B38C57EE}"/>
                  </a:ext>
                </a:extLst>
              </p:cNvPr>
              <p:cNvSpPr txBox="1"/>
              <p:nvPr/>
            </p:nvSpPr>
            <p:spPr>
              <a:xfrm>
                <a:off x="838200" y="2229297"/>
                <a:ext cx="3041196" cy="767711"/>
              </a:xfrm>
              <a:prstGeom prst="rect">
                <a:avLst/>
              </a:prstGeom>
              <a:noFill/>
            </p:spPr>
            <p:txBody>
              <a:bodyPr wrap="square">
                <a:spAutoFit/>
              </a:bodyPr>
              <a:lstStyle/>
              <a:p>
                <a14:m>
                  <m:oMath xmlns:m="http://schemas.openxmlformats.org/officeDocument/2006/math">
                    <m:sSub>
                      <m:sSubPr>
                        <m:ctrlPr>
                          <a:rPr lang="en-US" sz="2800" b="1" i="1" smtClean="0">
                            <a:solidFill>
                              <a:srgbClr val="C00000"/>
                            </a:solidFill>
                            <a:latin typeface="Cambria Math" panose="02040503050406030204" pitchFamily="18" charset="0"/>
                            <a:ea typeface="Cambria Math" panose="02040503050406030204" pitchFamily="18" charset="0"/>
                          </a:rPr>
                        </m:ctrlPr>
                      </m:sSubPr>
                      <m:e>
                        <m:r>
                          <a:rPr lang="en-US" sz="2800" b="1" i="1">
                            <a:solidFill>
                              <a:srgbClr val="C00000"/>
                            </a:solidFill>
                            <a:latin typeface="Cambria Math" panose="02040503050406030204" pitchFamily="18" charset="0"/>
                            <a:ea typeface="Cambria Math" panose="02040503050406030204" pitchFamily="18" charset="0"/>
                          </a:rPr>
                          <m:t>𝑷</m:t>
                        </m:r>
                      </m:e>
                      <m:sub>
                        <m:r>
                          <a:rPr lang="en-US" sz="2800" b="1" i="1">
                            <a:solidFill>
                              <a:srgbClr val="C00000"/>
                            </a:solidFill>
                            <a:latin typeface="Cambria Math" panose="02040503050406030204" pitchFamily="18" charset="0"/>
                            <a:ea typeface="Cambria Math" panose="02040503050406030204" pitchFamily="18" charset="0"/>
                          </a:rPr>
                          <m:t>𝑽</m:t>
                        </m:r>
                      </m:sub>
                    </m:sSub>
                  </m:oMath>
                </a14:m>
                <a:r>
                  <a:rPr lang="en-US" sz="2800" b="1" dirty="0">
                    <a:solidFill>
                      <a:srgbClr val="C00000"/>
                    </a:solidFill>
                    <a:ea typeface="Cambria Math" panose="02040503050406030204" pitchFamily="18" charset="0"/>
                  </a:rPr>
                  <a:t> </a:t>
                </a:r>
                <a14:m>
                  <m:oMath xmlns:m="http://schemas.openxmlformats.org/officeDocument/2006/math">
                    <m:r>
                      <a:rPr lang="en-US" sz="2800" b="1" i="1" smtClean="0">
                        <a:solidFill>
                          <a:srgbClr val="C00000"/>
                        </a:solidFill>
                        <a:latin typeface="Cambria Math" panose="02040503050406030204" pitchFamily="18" charset="0"/>
                        <a:ea typeface="Cambria Math" panose="02040503050406030204" pitchFamily="18" charset="0"/>
                      </a:rPr>
                      <m:t>&gt;</m:t>
                    </m:r>
                    <m:r>
                      <a:rPr lang="en-US" sz="2800" b="1" i="1">
                        <a:solidFill>
                          <a:srgbClr val="C00000"/>
                        </a:solidFill>
                        <a:latin typeface="Cambria Math" panose="02040503050406030204" pitchFamily="18" charset="0"/>
                        <a:ea typeface="Cambria Math" panose="02040503050406030204" pitchFamily="18" charset="0"/>
                      </a:rPr>
                      <m:t>𝟏</m:t>
                    </m:r>
                    <m:r>
                      <a:rPr lang="en-US" sz="2800" b="1" i="1">
                        <a:solidFill>
                          <a:srgbClr val="C00000"/>
                        </a:solidFill>
                        <a:latin typeface="Cambria Math" panose="02040503050406030204" pitchFamily="18" charset="0"/>
                        <a:ea typeface="Cambria Math" panose="02040503050406030204" pitchFamily="18" charset="0"/>
                      </a:rPr>
                      <m:t>−</m:t>
                    </m:r>
                    <m:f>
                      <m:fPr>
                        <m:ctrlPr>
                          <a:rPr lang="en-US" sz="2800" b="1" i="1">
                            <a:solidFill>
                              <a:srgbClr val="C00000"/>
                            </a:solidFill>
                            <a:latin typeface="Cambria Math" panose="02040503050406030204" pitchFamily="18" charset="0"/>
                            <a:ea typeface="Cambria Math" panose="02040503050406030204" pitchFamily="18" charset="0"/>
                          </a:rPr>
                        </m:ctrlPr>
                      </m:fPr>
                      <m:num>
                        <m:r>
                          <a:rPr lang="en-US" sz="2800" b="1" i="1">
                            <a:solidFill>
                              <a:srgbClr val="C00000"/>
                            </a:solidFill>
                            <a:latin typeface="Cambria Math" panose="02040503050406030204" pitchFamily="18" charset="0"/>
                            <a:ea typeface="Cambria Math" panose="02040503050406030204" pitchFamily="18" charset="0"/>
                          </a:rPr>
                          <m:t>𝟏</m:t>
                        </m:r>
                      </m:num>
                      <m:den>
                        <m:sSub>
                          <m:sSubPr>
                            <m:ctrlPr>
                              <a:rPr lang="en-US" sz="2800" b="1" i="1">
                                <a:solidFill>
                                  <a:srgbClr val="C00000"/>
                                </a:solidFill>
                                <a:latin typeface="Cambria Math" panose="02040503050406030204" pitchFamily="18" charset="0"/>
                                <a:ea typeface="Cambria Math" panose="02040503050406030204" pitchFamily="18" charset="0"/>
                              </a:rPr>
                            </m:ctrlPr>
                          </m:sSubPr>
                          <m:e>
                            <m:r>
                              <a:rPr lang="en-US" sz="2800" b="1" i="1">
                                <a:solidFill>
                                  <a:srgbClr val="C00000"/>
                                </a:solidFill>
                                <a:latin typeface="Cambria Math" panose="02040503050406030204" pitchFamily="18" charset="0"/>
                                <a:ea typeface="Cambria Math" panose="02040503050406030204" pitchFamily="18" charset="0"/>
                              </a:rPr>
                              <m:t>𝑹</m:t>
                            </m:r>
                          </m:e>
                          <m:sub>
                            <m:r>
                              <a:rPr lang="en-US" sz="2800" b="1" i="1">
                                <a:solidFill>
                                  <a:srgbClr val="C00000"/>
                                </a:solidFill>
                                <a:latin typeface="Cambria Math" panose="02040503050406030204" pitchFamily="18" charset="0"/>
                                <a:ea typeface="Cambria Math" panose="02040503050406030204" pitchFamily="18" charset="0"/>
                              </a:rPr>
                              <m:t>𝟎</m:t>
                            </m:r>
                          </m:sub>
                        </m:sSub>
                      </m:den>
                    </m:f>
                  </m:oMath>
                </a14:m>
                <a:endParaRPr lang="en-US" sz="2800" dirty="0"/>
              </a:p>
            </p:txBody>
          </p:sp>
        </mc:Choice>
        <mc:Fallback xmlns="">
          <p:sp>
            <p:nvSpPr>
              <p:cNvPr id="4" name="TextBox 3">
                <a:extLst>
                  <a:ext uri="{FF2B5EF4-FFF2-40B4-BE49-F238E27FC236}">
                    <a16:creationId xmlns:a16="http://schemas.microsoft.com/office/drawing/2014/main" id="{9F319E4B-46DC-3499-548A-AE81B38C57EE}"/>
                  </a:ext>
                </a:extLst>
              </p:cNvPr>
              <p:cNvSpPr txBox="1">
                <a:spLocks noRot="1" noChangeAspect="1" noMove="1" noResize="1" noEditPoints="1" noAdjustHandles="1" noChangeArrowheads="1" noChangeShapeType="1" noTextEdit="1"/>
              </p:cNvSpPr>
              <p:nvPr/>
            </p:nvSpPr>
            <p:spPr>
              <a:xfrm>
                <a:off x="838200" y="2229297"/>
                <a:ext cx="3041196" cy="767711"/>
              </a:xfrm>
              <a:prstGeom prst="rect">
                <a:avLst/>
              </a:prstGeom>
              <a:blipFill>
                <a:blip r:embed="rId3"/>
                <a:stretch>
                  <a:fillRect l="-1250" b="-1613"/>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6E41F7DB-33FF-444C-9DAF-136F2D0E5FB2}"/>
              </a:ext>
            </a:extLst>
          </p:cNvPr>
          <p:cNvSpPr txBox="1"/>
          <p:nvPr/>
        </p:nvSpPr>
        <p:spPr>
          <a:xfrm>
            <a:off x="838200" y="1690688"/>
            <a:ext cx="4280807" cy="538609"/>
          </a:xfrm>
          <a:prstGeom prst="rect">
            <a:avLst/>
          </a:prstGeom>
          <a:noFill/>
        </p:spPr>
        <p:txBody>
          <a:bodyPr wrap="square">
            <a:spAutoFit/>
          </a:bodyPr>
          <a:lstStyle/>
          <a:p>
            <a:r>
              <a:rPr lang="en-US" sz="2900" b="1" dirty="0">
                <a:solidFill>
                  <a:schemeClr val="bg1"/>
                </a:solidFill>
              </a:rPr>
              <a:t>herd immunity threshold:</a:t>
            </a:r>
            <a:endParaRPr lang="en-US" sz="2900" dirty="0">
              <a:solidFill>
                <a:schemeClr val="bg1"/>
              </a:solidFill>
            </a:endParaRPr>
          </a:p>
        </p:txBody>
      </p:sp>
      <p:sp>
        <p:nvSpPr>
          <p:cNvPr id="3" name="TextBox 2">
            <a:extLst>
              <a:ext uri="{FF2B5EF4-FFF2-40B4-BE49-F238E27FC236}">
                <a16:creationId xmlns:a16="http://schemas.microsoft.com/office/drawing/2014/main" id="{CCF44CCD-3F35-A8E3-6B21-5FAE3C6793B0}"/>
              </a:ext>
            </a:extLst>
          </p:cNvPr>
          <p:cNvSpPr txBox="1"/>
          <p:nvPr/>
        </p:nvSpPr>
        <p:spPr>
          <a:xfrm>
            <a:off x="223276" y="3367498"/>
            <a:ext cx="6380723" cy="3293209"/>
          </a:xfrm>
          <a:prstGeom prst="rect">
            <a:avLst/>
          </a:prstGeom>
          <a:noFill/>
        </p:spPr>
        <p:txBody>
          <a:bodyPr wrap="square" rtlCol="0">
            <a:spAutoFit/>
          </a:bodyPr>
          <a:lstStyle/>
          <a:p>
            <a:pPr marL="457200" indent="-457200">
              <a:buFont typeface="Arial" panose="020B0604020202020204" pitchFamily="34" charset="0"/>
              <a:buChar char="•"/>
            </a:pPr>
            <a:r>
              <a:rPr lang="en-US" sz="2600" dirty="0">
                <a:solidFill>
                  <a:schemeClr val="bg1"/>
                </a:solidFill>
              </a:rPr>
              <a:t>Vaccination aims to reduce the host population below </a:t>
            </a:r>
            <a:r>
              <a:rPr lang="en-US" sz="2600" b="1" dirty="0">
                <a:solidFill>
                  <a:srgbClr val="C00000"/>
                </a:solidFill>
              </a:rPr>
              <a:t>critical community size</a:t>
            </a:r>
            <a:r>
              <a:rPr lang="en-US" sz="2600" dirty="0">
                <a:solidFill>
                  <a:schemeClr val="bg1"/>
                </a:solidFill>
              </a:rPr>
              <a:t> (</a:t>
            </a:r>
            <a:r>
              <a:rPr lang="en-US" sz="2600" b="1" dirty="0">
                <a:solidFill>
                  <a:srgbClr val="C00000"/>
                </a:solidFill>
              </a:rPr>
              <a:t>CCS</a:t>
            </a:r>
            <a:r>
              <a:rPr lang="en-US" sz="2600" dirty="0">
                <a:solidFill>
                  <a:schemeClr val="bg1"/>
                </a:solidFill>
              </a:rPr>
              <a:t>) for the pathogen of interest.</a:t>
            </a:r>
          </a:p>
          <a:p>
            <a:pPr marL="457200" indent="-457200">
              <a:buFont typeface="Arial" panose="020B0604020202020204" pitchFamily="34" charset="0"/>
              <a:buChar char="•"/>
            </a:pPr>
            <a:r>
              <a:rPr lang="en-US" sz="2600" dirty="0">
                <a:solidFill>
                  <a:schemeClr val="bg1"/>
                </a:solidFill>
              </a:rPr>
              <a:t>CCS, the </a:t>
            </a:r>
            <a:r>
              <a:rPr lang="en-US" sz="2600" b="1" dirty="0">
                <a:solidFill>
                  <a:srgbClr val="C00000"/>
                </a:solidFill>
              </a:rPr>
              <a:t>minimum number of hosts needed to maintain endemic transmission of a pathogen indefinitely into the future</a:t>
            </a:r>
            <a:r>
              <a:rPr lang="en-US" sz="2600" dirty="0">
                <a:solidFill>
                  <a:schemeClr val="bg1"/>
                </a:solidFill>
              </a:rPr>
              <a:t>, varies based on the transmissibility of the pathogen.</a:t>
            </a:r>
          </a:p>
        </p:txBody>
      </p:sp>
      <p:sp>
        <p:nvSpPr>
          <p:cNvPr id="5" name="TextBox 4">
            <a:extLst>
              <a:ext uri="{FF2B5EF4-FFF2-40B4-BE49-F238E27FC236}">
                <a16:creationId xmlns:a16="http://schemas.microsoft.com/office/drawing/2014/main" id="{4ADC760E-D940-8701-F891-5584E84C1C15}"/>
              </a:ext>
            </a:extLst>
          </p:cNvPr>
          <p:cNvSpPr txBox="1"/>
          <p:nvPr/>
        </p:nvSpPr>
        <p:spPr>
          <a:xfrm>
            <a:off x="3499709" y="2321630"/>
            <a:ext cx="3104290" cy="892552"/>
          </a:xfrm>
          <a:prstGeom prst="rect">
            <a:avLst/>
          </a:prstGeom>
          <a:noFill/>
        </p:spPr>
        <p:txBody>
          <a:bodyPr wrap="square" rtlCol="0">
            <a:spAutoFit/>
          </a:bodyPr>
          <a:lstStyle/>
          <a:p>
            <a:r>
              <a:rPr lang="en-US" sz="2600" i="1" dirty="0">
                <a:solidFill>
                  <a:schemeClr val="bg1"/>
                </a:solidFill>
              </a:rPr>
              <a:t>P</a:t>
            </a:r>
            <a:r>
              <a:rPr lang="en-US" sz="2600" i="1" baseline="-25000" dirty="0">
                <a:solidFill>
                  <a:schemeClr val="bg1"/>
                </a:solidFill>
              </a:rPr>
              <a:t>V</a:t>
            </a:r>
            <a:r>
              <a:rPr lang="en-US" sz="2600" i="1" dirty="0">
                <a:solidFill>
                  <a:schemeClr val="bg1"/>
                </a:solidFill>
              </a:rPr>
              <a:t> = proportion needed to vaccinate</a:t>
            </a:r>
          </a:p>
        </p:txBody>
      </p:sp>
    </p:spTree>
    <p:extLst>
      <p:ext uri="{BB962C8B-B14F-4D97-AF65-F5344CB8AC3E}">
        <p14:creationId xmlns:p14="http://schemas.microsoft.com/office/powerpoint/2010/main" val="23867573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F4EC4-A3BF-F547-84D3-0ACD3AC1C77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9502363-E0F8-9C12-86AB-C3ECAD5956B2}"/>
              </a:ext>
            </a:extLst>
          </p:cNvPr>
          <p:cNvPicPr>
            <a:picLocks noChangeAspect="1"/>
          </p:cNvPicPr>
          <p:nvPr/>
        </p:nvPicPr>
        <p:blipFill>
          <a:blip r:embed="rId2"/>
          <a:stretch>
            <a:fillRect/>
          </a:stretch>
        </p:blipFill>
        <p:spPr>
          <a:xfrm>
            <a:off x="1182460" y="1499836"/>
            <a:ext cx="9104540" cy="5302859"/>
          </a:xfrm>
          <a:prstGeom prst="rect">
            <a:avLst/>
          </a:prstGeom>
        </p:spPr>
      </p:pic>
      <p:sp>
        <p:nvSpPr>
          <p:cNvPr id="2" name="Title 1">
            <a:extLst>
              <a:ext uri="{FF2B5EF4-FFF2-40B4-BE49-F238E27FC236}">
                <a16:creationId xmlns:a16="http://schemas.microsoft.com/office/drawing/2014/main" id="{BEFAB78F-69FD-3A68-72D3-F8824811E5BB}"/>
              </a:ext>
            </a:extLst>
          </p:cNvPr>
          <p:cNvSpPr>
            <a:spLocks noGrp="1"/>
          </p:cNvSpPr>
          <p:nvPr>
            <p:ph type="title"/>
          </p:nvPr>
        </p:nvSpPr>
        <p:spPr>
          <a:xfrm>
            <a:off x="299357" y="95820"/>
            <a:ext cx="8353213" cy="1325563"/>
          </a:xfrm>
        </p:spPr>
        <p:txBody>
          <a:bodyPr>
            <a:normAutofit/>
          </a:bodyPr>
          <a:lstStyle/>
          <a:p>
            <a:r>
              <a:rPr lang="en-US" b="1" dirty="0">
                <a:solidFill>
                  <a:srgbClr val="C00000"/>
                </a:solidFill>
              </a:rPr>
              <a:t>Vaccination</a:t>
            </a:r>
            <a:r>
              <a:rPr lang="en-US" dirty="0">
                <a:solidFill>
                  <a:schemeClr val="bg1"/>
                </a:solidFill>
              </a:rPr>
              <a:t> and </a:t>
            </a:r>
            <a:r>
              <a:rPr lang="en-US" b="1" dirty="0">
                <a:solidFill>
                  <a:srgbClr val="C00000"/>
                </a:solidFill>
              </a:rPr>
              <a:t>Herd Immunity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9008DBE-26CA-2303-E7D1-7066C4B6BBDC}"/>
                  </a:ext>
                </a:extLst>
              </p:cNvPr>
              <p:cNvSpPr txBox="1"/>
              <p:nvPr/>
            </p:nvSpPr>
            <p:spPr>
              <a:xfrm>
                <a:off x="8071757" y="653672"/>
                <a:ext cx="3041196" cy="767711"/>
              </a:xfrm>
              <a:prstGeom prst="rect">
                <a:avLst/>
              </a:prstGeom>
              <a:noFill/>
            </p:spPr>
            <p:txBody>
              <a:bodyPr wrap="square">
                <a:spAutoFit/>
              </a:bodyPr>
              <a:lstStyle/>
              <a:p>
                <a14:m>
                  <m:oMath xmlns:m="http://schemas.openxmlformats.org/officeDocument/2006/math">
                    <m:sSub>
                      <m:sSubPr>
                        <m:ctrlPr>
                          <a:rPr lang="en-US" sz="2800" b="1" i="1" smtClean="0">
                            <a:solidFill>
                              <a:srgbClr val="C00000"/>
                            </a:solidFill>
                            <a:latin typeface="Cambria Math" panose="02040503050406030204" pitchFamily="18" charset="0"/>
                            <a:ea typeface="Cambria Math" panose="02040503050406030204" pitchFamily="18" charset="0"/>
                          </a:rPr>
                        </m:ctrlPr>
                      </m:sSubPr>
                      <m:e>
                        <m:r>
                          <a:rPr lang="en-US" sz="2800" b="1" i="1">
                            <a:solidFill>
                              <a:srgbClr val="C00000"/>
                            </a:solidFill>
                            <a:latin typeface="Cambria Math" panose="02040503050406030204" pitchFamily="18" charset="0"/>
                            <a:ea typeface="Cambria Math" panose="02040503050406030204" pitchFamily="18" charset="0"/>
                          </a:rPr>
                          <m:t>𝑷</m:t>
                        </m:r>
                      </m:e>
                      <m:sub>
                        <m:r>
                          <a:rPr lang="en-US" sz="2800" b="1" i="1">
                            <a:solidFill>
                              <a:srgbClr val="C00000"/>
                            </a:solidFill>
                            <a:latin typeface="Cambria Math" panose="02040503050406030204" pitchFamily="18" charset="0"/>
                            <a:ea typeface="Cambria Math" panose="02040503050406030204" pitchFamily="18" charset="0"/>
                          </a:rPr>
                          <m:t>𝑽</m:t>
                        </m:r>
                      </m:sub>
                    </m:sSub>
                  </m:oMath>
                </a14:m>
                <a:r>
                  <a:rPr lang="en-US" sz="2800" b="1" dirty="0">
                    <a:solidFill>
                      <a:srgbClr val="C00000"/>
                    </a:solidFill>
                    <a:ea typeface="Cambria Math" panose="02040503050406030204" pitchFamily="18" charset="0"/>
                  </a:rPr>
                  <a:t> </a:t>
                </a:r>
                <a14:m>
                  <m:oMath xmlns:m="http://schemas.openxmlformats.org/officeDocument/2006/math">
                    <m:r>
                      <a:rPr lang="en-US" sz="2800" b="1" i="1" smtClean="0">
                        <a:solidFill>
                          <a:srgbClr val="C00000"/>
                        </a:solidFill>
                        <a:latin typeface="Cambria Math" panose="02040503050406030204" pitchFamily="18" charset="0"/>
                        <a:ea typeface="Cambria Math" panose="02040503050406030204" pitchFamily="18" charset="0"/>
                      </a:rPr>
                      <m:t>&gt;</m:t>
                    </m:r>
                    <m:r>
                      <a:rPr lang="en-US" sz="2800" b="1" i="1">
                        <a:solidFill>
                          <a:srgbClr val="C00000"/>
                        </a:solidFill>
                        <a:latin typeface="Cambria Math" panose="02040503050406030204" pitchFamily="18" charset="0"/>
                        <a:ea typeface="Cambria Math" panose="02040503050406030204" pitchFamily="18" charset="0"/>
                      </a:rPr>
                      <m:t>𝟏</m:t>
                    </m:r>
                    <m:r>
                      <a:rPr lang="en-US" sz="2800" b="1" i="1">
                        <a:solidFill>
                          <a:srgbClr val="C00000"/>
                        </a:solidFill>
                        <a:latin typeface="Cambria Math" panose="02040503050406030204" pitchFamily="18" charset="0"/>
                        <a:ea typeface="Cambria Math" panose="02040503050406030204" pitchFamily="18" charset="0"/>
                      </a:rPr>
                      <m:t>−</m:t>
                    </m:r>
                    <m:f>
                      <m:fPr>
                        <m:ctrlPr>
                          <a:rPr lang="en-US" sz="2800" b="1" i="1">
                            <a:solidFill>
                              <a:srgbClr val="C00000"/>
                            </a:solidFill>
                            <a:latin typeface="Cambria Math" panose="02040503050406030204" pitchFamily="18" charset="0"/>
                            <a:ea typeface="Cambria Math" panose="02040503050406030204" pitchFamily="18" charset="0"/>
                          </a:rPr>
                        </m:ctrlPr>
                      </m:fPr>
                      <m:num>
                        <m:r>
                          <a:rPr lang="en-US" sz="2800" b="1" i="1">
                            <a:solidFill>
                              <a:srgbClr val="C00000"/>
                            </a:solidFill>
                            <a:latin typeface="Cambria Math" panose="02040503050406030204" pitchFamily="18" charset="0"/>
                            <a:ea typeface="Cambria Math" panose="02040503050406030204" pitchFamily="18" charset="0"/>
                          </a:rPr>
                          <m:t>𝟏</m:t>
                        </m:r>
                      </m:num>
                      <m:den>
                        <m:sSub>
                          <m:sSubPr>
                            <m:ctrlPr>
                              <a:rPr lang="en-US" sz="2800" b="1" i="1">
                                <a:solidFill>
                                  <a:srgbClr val="C00000"/>
                                </a:solidFill>
                                <a:latin typeface="Cambria Math" panose="02040503050406030204" pitchFamily="18" charset="0"/>
                                <a:ea typeface="Cambria Math" panose="02040503050406030204" pitchFamily="18" charset="0"/>
                              </a:rPr>
                            </m:ctrlPr>
                          </m:sSubPr>
                          <m:e>
                            <m:r>
                              <a:rPr lang="en-US" sz="2800" b="1" i="1">
                                <a:solidFill>
                                  <a:srgbClr val="C00000"/>
                                </a:solidFill>
                                <a:latin typeface="Cambria Math" panose="02040503050406030204" pitchFamily="18" charset="0"/>
                                <a:ea typeface="Cambria Math" panose="02040503050406030204" pitchFamily="18" charset="0"/>
                              </a:rPr>
                              <m:t>𝑹</m:t>
                            </m:r>
                          </m:e>
                          <m:sub>
                            <m:r>
                              <a:rPr lang="en-US" sz="2800" b="1" i="1">
                                <a:solidFill>
                                  <a:srgbClr val="C00000"/>
                                </a:solidFill>
                                <a:latin typeface="Cambria Math" panose="02040503050406030204" pitchFamily="18" charset="0"/>
                                <a:ea typeface="Cambria Math" panose="02040503050406030204" pitchFamily="18" charset="0"/>
                              </a:rPr>
                              <m:t>𝟎</m:t>
                            </m:r>
                          </m:sub>
                        </m:sSub>
                      </m:den>
                    </m:f>
                  </m:oMath>
                </a14:m>
                <a:endParaRPr lang="en-US" sz="2800" dirty="0"/>
              </a:p>
            </p:txBody>
          </p:sp>
        </mc:Choice>
        <mc:Fallback xmlns="">
          <p:sp>
            <p:nvSpPr>
              <p:cNvPr id="4" name="TextBox 3">
                <a:extLst>
                  <a:ext uri="{FF2B5EF4-FFF2-40B4-BE49-F238E27FC236}">
                    <a16:creationId xmlns:a16="http://schemas.microsoft.com/office/drawing/2014/main" id="{59008DBE-26CA-2303-E7D1-7066C4B6BBDC}"/>
                  </a:ext>
                </a:extLst>
              </p:cNvPr>
              <p:cNvSpPr txBox="1">
                <a:spLocks noRot="1" noChangeAspect="1" noMove="1" noResize="1" noEditPoints="1" noAdjustHandles="1" noChangeArrowheads="1" noChangeShapeType="1" noTextEdit="1"/>
              </p:cNvSpPr>
              <p:nvPr/>
            </p:nvSpPr>
            <p:spPr>
              <a:xfrm>
                <a:off x="8071757" y="653672"/>
                <a:ext cx="3041196" cy="767711"/>
              </a:xfrm>
              <a:prstGeom prst="rect">
                <a:avLst/>
              </a:prstGeom>
              <a:blipFill>
                <a:blip r:embed="rId3"/>
                <a:stretch>
                  <a:fillRect l="-830" b="-3279"/>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EB229D7-D46D-5821-945D-571B6F8B1B2F}"/>
              </a:ext>
            </a:extLst>
          </p:cNvPr>
          <p:cNvSpPr txBox="1"/>
          <p:nvPr/>
        </p:nvSpPr>
        <p:spPr>
          <a:xfrm>
            <a:off x="8071757" y="115063"/>
            <a:ext cx="4280807" cy="538609"/>
          </a:xfrm>
          <a:prstGeom prst="rect">
            <a:avLst/>
          </a:prstGeom>
          <a:noFill/>
        </p:spPr>
        <p:txBody>
          <a:bodyPr wrap="square">
            <a:spAutoFit/>
          </a:bodyPr>
          <a:lstStyle/>
          <a:p>
            <a:r>
              <a:rPr lang="en-US" sz="2900" b="1" dirty="0">
                <a:solidFill>
                  <a:schemeClr val="bg1"/>
                </a:solidFill>
              </a:rPr>
              <a:t>herd immunity threshold:</a:t>
            </a:r>
            <a:endParaRPr lang="en-US" sz="2900" dirty="0">
              <a:solidFill>
                <a:schemeClr val="bg1"/>
              </a:solidFill>
            </a:endParaRPr>
          </a:p>
        </p:txBody>
      </p:sp>
      <p:sp>
        <p:nvSpPr>
          <p:cNvPr id="3" name="Content Placeholder 2">
            <a:extLst>
              <a:ext uri="{FF2B5EF4-FFF2-40B4-BE49-F238E27FC236}">
                <a16:creationId xmlns:a16="http://schemas.microsoft.com/office/drawing/2014/main" id="{4B40E09D-67C5-48A9-3D5B-CD3E272A84C6}"/>
              </a:ext>
            </a:extLst>
          </p:cNvPr>
          <p:cNvSpPr txBox="1">
            <a:spLocks/>
          </p:cNvSpPr>
          <p:nvPr/>
        </p:nvSpPr>
        <p:spPr>
          <a:xfrm>
            <a:off x="7703239" y="3622226"/>
            <a:ext cx="3306301" cy="1865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C00000"/>
                </a:solidFill>
              </a:rPr>
              <a:t>The more transmissible the disease, the higher the HIT!</a:t>
            </a:r>
          </a:p>
        </p:txBody>
      </p:sp>
    </p:spTree>
    <p:extLst>
      <p:ext uri="{BB962C8B-B14F-4D97-AF65-F5344CB8AC3E}">
        <p14:creationId xmlns:p14="http://schemas.microsoft.com/office/powerpoint/2010/main" val="41014337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52CCB-C092-A531-D6F8-8EC523C20193}"/>
              </a:ext>
            </a:extLst>
          </p:cNvPr>
          <p:cNvSpPr>
            <a:spLocks noGrp="1"/>
          </p:cNvSpPr>
          <p:nvPr>
            <p:ph type="title"/>
          </p:nvPr>
        </p:nvSpPr>
        <p:spPr>
          <a:xfrm>
            <a:off x="838200" y="60326"/>
            <a:ext cx="10515600" cy="1325563"/>
          </a:xfrm>
        </p:spPr>
        <p:txBody>
          <a:bodyPr/>
          <a:lstStyle/>
          <a:p>
            <a:pPr algn="ctr"/>
            <a:r>
              <a:rPr lang="en-US" dirty="0">
                <a:solidFill>
                  <a:schemeClr val="bg1"/>
                </a:solidFill>
              </a:rPr>
              <a:t>Mechanisms of disease transmission</a:t>
            </a:r>
          </a:p>
        </p:txBody>
      </p:sp>
      <p:sp>
        <p:nvSpPr>
          <p:cNvPr id="4" name="Content Placeholder 7">
            <a:extLst>
              <a:ext uri="{FF2B5EF4-FFF2-40B4-BE49-F238E27FC236}">
                <a16:creationId xmlns:a16="http://schemas.microsoft.com/office/drawing/2014/main" id="{588D5997-D315-4CAE-877C-C1247916A8C2}"/>
              </a:ext>
            </a:extLst>
          </p:cNvPr>
          <p:cNvSpPr txBox="1">
            <a:spLocks/>
          </p:cNvSpPr>
          <p:nvPr/>
        </p:nvSpPr>
        <p:spPr>
          <a:xfrm>
            <a:off x="76845" y="1199493"/>
            <a:ext cx="12192000" cy="62627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bg1"/>
                </a:solidFill>
                <a:latin typeface="Calibri" panose="020F0502020204030204" pitchFamily="34" charset="0"/>
                <a:cs typeface="Calibri" panose="020F0502020204030204" pitchFamily="34" charset="0"/>
              </a:rPr>
              <a:t>Directly-transmitted</a:t>
            </a:r>
            <a:r>
              <a:rPr lang="en-US" dirty="0">
                <a:solidFill>
                  <a:schemeClr val="bg1"/>
                </a:solidFill>
                <a:latin typeface="Calibri" panose="020F0502020204030204" pitchFamily="34" charset="0"/>
                <a:cs typeface="Calibri" panose="020F0502020204030204" pitchFamily="34" charset="0"/>
              </a:rPr>
              <a:t> diseases – transmitted via exchange of bodily fluids</a:t>
            </a:r>
          </a:p>
          <a:p>
            <a:pPr lvl="1"/>
            <a:r>
              <a:rPr lang="en-US" dirty="0">
                <a:solidFill>
                  <a:schemeClr val="bg1"/>
                </a:solidFill>
                <a:latin typeface="Calibri" panose="020F0502020204030204" pitchFamily="34" charset="0"/>
                <a:cs typeface="Calibri" panose="020F0502020204030204" pitchFamily="34" charset="0"/>
              </a:rPr>
              <a:t>Droplet (&gt; 5 microns ) spread or direct contact, includes sexually-transmitted pathogens</a:t>
            </a:r>
          </a:p>
          <a:p>
            <a:pPr lvl="1"/>
            <a:r>
              <a:rPr lang="en-US" dirty="0">
                <a:solidFill>
                  <a:schemeClr val="bg1"/>
                </a:solidFill>
                <a:latin typeface="Calibri" panose="020F0502020204030204" pitchFamily="34" charset="0"/>
                <a:cs typeface="Calibri" panose="020F0502020204030204" pitchFamily="34" charset="0"/>
              </a:rPr>
              <a:t>Ex: Smallpox </a:t>
            </a:r>
            <a:r>
              <a:rPr lang="en-US" i="1" dirty="0">
                <a:solidFill>
                  <a:schemeClr val="bg1"/>
                </a:solidFill>
                <a:latin typeface="Calibri" panose="020F0502020204030204" pitchFamily="34" charset="0"/>
                <a:cs typeface="Calibri" panose="020F0502020204030204" pitchFamily="34" charset="0"/>
              </a:rPr>
              <a:t>(Variola </a:t>
            </a:r>
            <a:r>
              <a:rPr lang="en-US" dirty="0">
                <a:solidFill>
                  <a:schemeClr val="bg1"/>
                </a:solidFill>
                <a:latin typeface="Calibri" panose="020F0502020204030204" pitchFamily="34" charset="0"/>
                <a:cs typeface="Calibri" panose="020F0502020204030204" pitchFamily="34" charset="0"/>
              </a:rPr>
              <a:t>spp.)</a:t>
            </a:r>
            <a:r>
              <a:rPr lang="en-US" i="1" dirty="0">
                <a:solidFill>
                  <a:schemeClr val="bg1"/>
                </a:solidFill>
                <a:latin typeface="Calibri" panose="020F0502020204030204" pitchFamily="34" charset="0"/>
                <a:cs typeface="Calibri" panose="020F0502020204030204" pitchFamily="34" charset="0"/>
              </a:rPr>
              <a:t>,</a:t>
            </a:r>
            <a:r>
              <a:rPr lang="en-US" dirty="0">
                <a:solidFill>
                  <a:schemeClr val="bg1"/>
                </a:solidFill>
                <a:latin typeface="Calibri" panose="020F0502020204030204" pitchFamily="34" charset="0"/>
                <a:cs typeface="Calibri" panose="020F0502020204030204" pitchFamily="34" charset="0"/>
              </a:rPr>
              <a:t> HIV, Mononucleosis (</a:t>
            </a:r>
            <a:r>
              <a:rPr lang="en-US" i="1" dirty="0">
                <a:solidFill>
                  <a:schemeClr val="bg1"/>
                </a:solidFill>
                <a:latin typeface="Calibri" panose="020F0502020204030204" pitchFamily="34" charset="0"/>
                <a:cs typeface="Calibri" panose="020F0502020204030204" pitchFamily="34" charset="0"/>
              </a:rPr>
              <a:t>Epstein Barr virus</a:t>
            </a:r>
            <a:r>
              <a:rPr lang="en-US" dirty="0">
                <a:solidFill>
                  <a:schemeClr val="bg1"/>
                </a:solidFill>
                <a:latin typeface="Calibri" panose="020F0502020204030204" pitchFamily="34" charset="0"/>
                <a:cs typeface="Calibri" panose="020F0502020204030204" pitchFamily="34" charset="0"/>
              </a:rPr>
              <a:t>)</a:t>
            </a:r>
          </a:p>
          <a:p>
            <a:r>
              <a:rPr lang="en-US" b="1" dirty="0">
                <a:solidFill>
                  <a:schemeClr val="bg1"/>
                </a:solidFill>
                <a:latin typeface="Calibri" panose="020F0502020204030204" pitchFamily="34" charset="0"/>
                <a:cs typeface="Calibri" panose="020F0502020204030204" pitchFamily="34" charset="0"/>
              </a:rPr>
              <a:t>Indirectly-transmitted </a:t>
            </a:r>
            <a:r>
              <a:rPr lang="en-US" dirty="0">
                <a:solidFill>
                  <a:schemeClr val="bg1"/>
                </a:solidFill>
                <a:latin typeface="Calibri" panose="020F0502020204030204" pitchFamily="34" charset="0"/>
                <a:cs typeface="Calibri" panose="020F0502020204030204" pitchFamily="34" charset="0"/>
              </a:rPr>
              <a:t>diseases – transmitted via droplets retained in air</a:t>
            </a:r>
          </a:p>
          <a:p>
            <a:pPr lvl="1"/>
            <a:r>
              <a:rPr lang="en-US" dirty="0">
                <a:solidFill>
                  <a:schemeClr val="bg1"/>
                </a:solidFill>
                <a:latin typeface="Calibri" panose="020F0502020204030204" pitchFamily="34" charset="0"/>
                <a:cs typeface="Calibri" panose="020F0502020204030204" pitchFamily="34" charset="0"/>
              </a:rPr>
              <a:t>Droplets &lt; 5 microns in diameter</a:t>
            </a:r>
          </a:p>
          <a:p>
            <a:pPr lvl="1"/>
            <a:r>
              <a:rPr lang="en-US" dirty="0">
                <a:solidFill>
                  <a:schemeClr val="bg1"/>
                </a:solidFill>
                <a:latin typeface="Calibri" panose="020F0502020204030204" pitchFamily="34" charset="0"/>
                <a:cs typeface="Calibri" panose="020F0502020204030204" pitchFamily="34" charset="0"/>
              </a:rPr>
              <a:t>Ex: Measles, COVID (</a:t>
            </a:r>
            <a:r>
              <a:rPr lang="en-US" i="1" dirty="0">
                <a:solidFill>
                  <a:schemeClr val="bg1"/>
                </a:solidFill>
                <a:latin typeface="Calibri" panose="020F0502020204030204" pitchFamily="34" charset="0"/>
                <a:cs typeface="Calibri" panose="020F0502020204030204" pitchFamily="34" charset="0"/>
              </a:rPr>
              <a:t>SARS-CoV-2</a:t>
            </a:r>
            <a:r>
              <a:rPr lang="en-US" dirty="0">
                <a:solidFill>
                  <a:schemeClr val="bg1"/>
                </a:solidFill>
                <a:latin typeface="Calibri" panose="020F0502020204030204" pitchFamily="34" charset="0"/>
                <a:cs typeface="Calibri" panose="020F0502020204030204" pitchFamily="34" charset="0"/>
              </a:rPr>
              <a:t>)</a:t>
            </a:r>
          </a:p>
          <a:p>
            <a:r>
              <a:rPr lang="en-US" b="1" dirty="0">
                <a:solidFill>
                  <a:schemeClr val="bg1"/>
                </a:solidFill>
                <a:effectLst/>
                <a:latin typeface="Calibri" panose="020F0502020204030204" pitchFamily="34" charset="0"/>
                <a:cs typeface="Calibri" panose="020F0502020204030204" pitchFamily="34" charset="0"/>
              </a:rPr>
              <a:t>Vertically-transmitted</a:t>
            </a:r>
            <a:r>
              <a:rPr lang="en-US" dirty="0">
                <a:solidFill>
                  <a:schemeClr val="bg1"/>
                </a:solidFill>
                <a:effectLst/>
                <a:latin typeface="Calibri" panose="020F0502020204030204" pitchFamily="34" charset="0"/>
                <a:cs typeface="Calibri" panose="020F0502020204030204" pitchFamily="34" charset="0"/>
              </a:rPr>
              <a:t> pathogens </a:t>
            </a:r>
            <a:r>
              <a:rPr lang="en-US" dirty="0">
                <a:solidFill>
                  <a:schemeClr val="bg1"/>
                </a:solidFill>
                <a:latin typeface="Calibri" panose="020F0502020204030204" pitchFamily="34" charset="0"/>
                <a:cs typeface="Calibri" panose="020F0502020204030204" pitchFamily="34" charset="0"/>
              </a:rPr>
              <a:t>–</a:t>
            </a:r>
            <a:r>
              <a:rPr lang="en-US" dirty="0">
                <a:solidFill>
                  <a:schemeClr val="bg1"/>
                </a:solidFill>
                <a:effectLst/>
                <a:latin typeface="Calibri" panose="020F0502020204030204" pitchFamily="34" charset="0"/>
                <a:cs typeface="Calibri" panose="020F0502020204030204" pitchFamily="34" charset="0"/>
              </a:rPr>
              <a:t> transmitted mother-to-child </a:t>
            </a:r>
            <a:r>
              <a:rPr lang="en-US" i="1" dirty="0">
                <a:solidFill>
                  <a:schemeClr val="bg1"/>
                </a:solidFill>
                <a:effectLst/>
                <a:latin typeface="Calibri" panose="020F0502020204030204" pitchFamily="34" charset="0"/>
                <a:cs typeface="Calibri" panose="020F0502020204030204" pitchFamily="34" charset="0"/>
              </a:rPr>
              <a:t>in utero</a:t>
            </a:r>
          </a:p>
          <a:p>
            <a:pPr lvl="1"/>
            <a:r>
              <a:rPr lang="en-US" dirty="0">
                <a:solidFill>
                  <a:schemeClr val="bg1"/>
                </a:solidFill>
                <a:latin typeface="Calibri" panose="020F0502020204030204" pitchFamily="34" charset="0"/>
                <a:cs typeface="Calibri" panose="020F0502020204030204" pitchFamily="34" charset="0"/>
              </a:rPr>
              <a:t>Ex: HIV, </a:t>
            </a:r>
            <a:r>
              <a:rPr lang="en-US" i="1" dirty="0">
                <a:solidFill>
                  <a:schemeClr val="bg1"/>
                </a:solidFill>
                <a:latin typeface="Calibri" panose="020F0502020204030204" pitchFamily="34" charset="0"/>
                <a:cs typeface="Calibri" panose="020F0502020204030204" pitchFamily="34" charset="0"/>
              </a:rPr>
              <a:t>Herpes simplex virus</a:t>
            </a:r>
            <a:r>
              <a:rPr lang="en-US" dirty="0">
                <a:solidFill>
                  <a:schemeClr val="bg1"/>
                </a:solidFill>
                <a:latin typeface="Calibri" panose="020F0502020204030204" pitchFamily="34" charset="0"/>
                <a:cs typeface="Calibri" panose="020F0502020204030204" pitchFamily="34" charset="0"/>
              </a:rPr>
              <a:t>, </a:t>
            </a:r>
            <a:r>
              <a:rPr lang="en-US" i="1" dirty="0">
                <a:solidFill>
                  <a:schemeClr val="bg1"/>
                </a:solidFill>
                <a:latin typeface="Calibri" panose="020F0502020204030204" pitchFamily="34" charset="0"/>
                <a:cs typeface="Calibri" panose="020F0502020204030204" pitchFamily="34" charset="0"/>
              </a:rPr>
              <a:t>Cytomegalovirus</a:t>
            </a:r>
            <a:r>
              <a:rPr lang="en-US" dirty="0">
                <a:solidFill>
                  <a:schemeClr val="bg1"/>
                </a:solidFill>
                <a:latin typeface="Calibri" panose="020F0502020204030204" pitchFamily="34" charset="0"/>
                <a:cs typeface="Calibri" panose="020F0502020204030204" pitchFamily="34" charset="0"/>
              </a:rPr>
              <a:t>, Rubella, Zika</a:t>
            </a:r>
            <a:endParaRPr lang="en-US" b="1" dirty="0">
              <a:solidFill>
                <a:schemeClr val="bg1"/>
              </a:solidFill>
              <a:latin typeface="Calibri" panose="020F0502020204030204" pitchFamily="34" charset="0"/>
              <a:cs typeface="Calibri" panose="020F0502020204030204" pitchFamily="34" charset="0"/>
            </a:endParaRPr>
          </a:p>
          <a:p>
            <a:r>
              <a:rPr lang="en-US" b="1" dirty="0">
                <a:solidFill>
                  <a:schemeClr val="bg1"/>
                </a:solidFill>
                <a:latin typeface="Calibri" panose="020F0502020204030204" pitchFamily="34" charset="0"/>
                <a:cs typeface="Calibri" panose="020F0502020204030204" pitchFamily="34" charset="0"/>
              </a:rPr>
              <a:t>Environmentally-transmitted</a:t>
            </a:r>
            <a:r>
              <a:rPr lang="en-US" dirty="0">
                <a:solidFill>
                  <a:schemeClr val="bg1"/>
                </a:solidFill>
                <a:latin typeface="Calibri" panose="020F0502020204030204" pitchFamily="34" charset="0"/>
                <a:cs typeface="Calibri" panose="020F0502020204030204" pitchFamily="34" charset="0"/>
              </a:rPr>
              <a:t> pathogens – transmitted outside host </a:t>
            </a:r>
            <a:r>
              <a:rPr lang="en-US" sz="2200" dirty="0">
                <a:solidFill>
                  <a:schemeClr val="bg1"/>
                </a:solidFill>
                <a:latin typeface="Calibri" panose="020F0502020204030204" pitchFamily="34" charset="0"/>
                <a:cs typeface="Calibri" panose="020F0502020204030204" pitchFamily="34" charset="0"/>
              </a:rPr>
              <a:t>(e.g. water, food)</a:t>
            </a:r>
            <a:r>
              <a:rPr lang="en-US" dirty="0">
                <a:solidFill>
                  <a:schemeClr val="bg1"/>
                </a:solidFill>
                <a:latin typeface="Calibri" panose="020F0502020204030204" pitchFamily="34" charset="0"/>
                <a:cs typeface="Calibri" panose="020F0502020204030204" pitchFamily="34" charset="0"/>
              </a:rPr>
              <a:t> </a:t>
            </a:r>
          </a:p>
          <a:p>
            <a:pPr lvl="1"/>
            <a:r>
              <a:rPr lang="en-US" dirty="0">
                <a:solidFill>
                  <a:schemeClr val="bg1"/>
                </a:solidFill>
                <a:cs typeface="Calibri" panose="020F0502020204030204" pitchFamily="34" charset="0"/>
              </a:rPr>
              <a:t>Ex: Cholera </a:t>
            </a:r>
            <a:r>
              <a:rPr lang="en-US" i="1" dirty="0">
                <a:solidFill>
                  <a:schemeClr val="bg1"/>
                </a:solidFill>
                <a:cs typeface="Calibri" panose="020F0502020204030204" pitchFamily="34" charset="0"/>
              </a:rPr>
              <a:t>(Vibrio cholerae</a:t>
            </a:r>
            <a:r>
              <a:rPr lang="en-US" dirty="0">
                <a:solidFill>
                  <a:schemeClr val="bg1"/>
                </a:solidFill>
                <a:cs typeface="Calibri" panose="020F0502020204030204" pitchFamily="34" charset="0"/>
              </a:rPr>
              <a:t>)</a:t>
            </a:r>
            <a:r>
              <a:rPr lang="en-US" i="1" dirty="0">
                <a:solidFill>
                  <a:schemeClr val="bg1"/>
                </a:solidFill>
                <a:cs typeface="Calibri" panose="020F0502020204030204" pitchFamily="34" charset="0"/>
              </a:rPr>
              <a:t>,</a:t>
            </a:r>
            <a:r>
              <a:rPr lang="en-US" dirty="0">
                <a:solidFill>
                  <a:schemeClr val="bg1"/>
                </a:solidFill>
                <a:cs typeface="Calibri" panose="020F0502020204030204" pitchFamily="34" charset="0"/>
              </a:rPr>
              <a:t> </a:t>
            </a:r>
            <a:r>
              <a:rPr lang="en-US" b="0" i="0" dirty="0">
                <a:solidFill>
                  <a:schemeClr val="bg1"/>
                </a:solidFill>
                <a:effectLst/>
              </a:rPr>
              <a:t>Salmonellosis (</a:t>
            </a:r>
            <a:r>
              <a:rPr lang="en-US" i="1" dirty="0">
                <a:solidFill>
                  <a:schemeClr val="bg1"/>
                </a:solidFill>
                <a:cs typeface="Calibri" panose="020F0502020204030204" pitchFamily="34" charset="0"/>
              </a:rPr>
              <a:t>Salmonella </a:t>
            </a:r>
            <a:r>
              <a:rPr lang="en-US" dirty="0">
                <a:solidFill>
                  <a:schemeClr val="bg1"/>
                </a:solidFill>
                <a:cs typeface="Calibri" panose="020F0502020204030204" pitchFamily="34" charset="0"/>
              </a:rPr>
              <a:t>spp. bacteria)</a:t>
            </a:r>
          </a:p>
          <a:p>
            <a:r>
              <a:rPr lang="en-US" b="1" dirty="0">
                <a:solidFill>
                  <a:schemeClr val="bg1"/>
                </a:solidFill>
                <a:effectLst/>
                <a:latin typeface="Calibri" panose="020F0502020204030204" pitchFamily="34" charset="0"/>
                <a:cs typeface="Calibri" panose="020F0502020204030204" pitchFamily="34" charset="0"/>
              </a:rPr>
              <a:t>Vector-borne </a:t>
            </a:r>
            <a:r>
              <a:rPr lang="en-US" dirty="0">
                <a:solidFill>
                  <a:schemeClr val="bg1"/>
                </a:solidFill>
                <a:effectLst/>
                <a:latin typeface="Calibri" panose="020F0502020204030204" pitchFamily="34" charset="0"/>
                <a:cs typeface="Calibri" panose="020F0502020204030204" pitchFamily="34" charset="0"/>
              </a:rPr>
              <a:t>diseases (a type of indirect transmission) are transmitted via blood-feeding arthropod (mosquitoes, ticks, fleas)</a:t>
            </a:r>
          </a:p>
          <a:p>
            <a:pPr lvl="1"/>
            <a:r>
              <a:rPr lang="en-US" dirty="0">
                <a:solidFill>
                  <a:schemeClr val="bg1"/>
                </a:solidFill>
                <a:latin typeface="Calibri" panose="020F0502020204030204" pitchFamily="34" charset="0"/>
                <a:cs typeface="Calibri" panose="020F0502020204030204" pitchFamily="34" charset="0"/>
              </a:rPr>
              <a:t>Ex: malaria, arboviruses (dengue, yellow fever), sleeping sickness, plague</a:t>
            </a:r>
            <a:endParaRPr lang="en-US" dirty="0">
              <a:solidFill>
                <a:schemeClr val="bg1"/>
              </a:solidFill>
              <a:effectLst/>
              <a:latin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88A37687-DBCD-E9C3-2954-A99495B8F236}"/>
              </a:ext>
            </a:extLst>
          </p:cNvPr>
          <p:cNvSpPr/>
          <p:nvPr/>
        </p:nvSpPr>
        <p:spPr>
          <a:xfrm>
            <a:off x="62332" y="1199493"/>
            <a:ext cx="12115154" cy="56585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65374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30CD1-6FC5-61A6-3D26-3F0CD642EF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5939E6-E815-1FCF-A831-E1C0BC7A214E}"/>
              </a:ext>
            </a:extLst>
          </p:cNvPr>
          <p:cNvSpPr>
            <a:spLocks noGrp="1"/>
          </p:cNvSpPr>
          <p:nvPr>
            <p:ph type="title"/>
          </p:nvPr>
        </p:nvSpPr>
        <p:spPr>
          <a:xfrm>
            <a:off x="838200" y="60326"/>
            <a:ext cx="10515600" cy="1325563"/>
          </a:xfrm>
        </p:spPr>
        <p:txBody>
          <a:bodyPr/>
          <a:lstStyle/>
          <a:p>
            <a:pPr algn="ctr"/>
            <a:r>
              <a:rPr lang="en-US" dirty="0">
                <a:solidFill>
                  <a:schemeClr val="bg1"/>
                </a:solidFill>
              </a:rPr>
              <a:t>Mechanisms of disease transmission</a:t>
            </a:r>
          </a:p>
        </p:txBody>
      </p:sp>
      <p:sp>
        <p:nvSpPr>
          <p:cNvPr id="4" name="Content Placeholder 7">
            <a:extLst>
              <a:ext uri="{FF2B5EF4-FFF2-40B4-BE49-F238E27FC236}">
                <a16:creationId xmlns:a16="http://schemas.microsoft.com/office/drawing/2014/main" id="{1E5DD2DF-3C9D-34A6-33B6-98B0A42072EC}"/>
              </a:ext>
            </a:extLst>
          </p:cNvPr>
          <p:cNvSpPr txBox="1">
            <a:spLocks/>
          </p:cNvSpPr>
          <p:nvPr/>
        </p:nvSpPr>
        <p:spPr>
          <a:xfrm>
            <a:off x="76845" y="1199493"/>
            <a:ext cx="12192000" cy="62627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bg1"/>
                </a:solidFill>
                <a:latin typeface="Calibri" panose="020F0502020204030204" pitchFamily="34" charset="0"/>
                <a:cs typeface="Calibri" panose="020F0502020204030204" pitchFamily="34" charset="0"/>
              </a:rPr>
              <a:t>Directly-transmitted</a:t>
            </a:r>
            <a:r>
              <a:rPr lang="en-US" dirty="0">
                <a:solidFill>
                  <a:schemeClr val="bg1"/>
                </a:solidFill>
                <a:latin typeface="Calibri" panose="020F0502020204030204" pitchFamily="34" charset="0"/>
                <a:cs typeface="Calibri" panose="020F0502020204030204" pitchFamily="34" charset="0"/>
              </a:rPr>
              <a:t> diseases – transmitted via exchange of bodily fluids</a:t>
            </a:r>
          </a:p>
          <a:p>
            <a:pPr lvl="1"/>
            <a:r>
              <a:rPr lang="en-US" dirty="0">
                <a:solidFill>
                  <a:schemeClr val="bg1"/>
                </a:solidFill>
                <a:latin typeface="Calibri" panose="020F0502020204030204" pitchFamily="34" charset="0"/>
                <a:cs typeface="Calibri" panose="020F0502020204030204" pitchFamily="34" charset="0"/>
              </a:rPr>
              <a:t>Droplet (&gt; 5 microns ) spread or direct contact, includes sexually-transmitted pathogens</a:t>
            </a:r>
          </a:p>
          <a:p>
            <a:pPr lvl="1"/>
            <a:r>
              <a:rPr lang="en-US" dirty="0">
                <a:solidFill>
                  <a:schemeClr val="bg1"/>
                </a:solidFill>
                <a:latin typeface="Calibri" panose="020F0502020204030204" pitchFamily="34" charset="0"/>
                <a:cs typeface="Calibri" panose="020F0502020204030204" pitchFamily="34" charset="0"/>
              </a:rPr>
              <a:t>Ex: Smallpox </a:t>
            </a:r>
            <a:r>
              <a:rPr lang="en-US" i="1" dirty="0">
                <a:solidFill>
                  <a:schemeClr val="bg1"/>
                </a:solidFill>
                <a:latin typeface="Calibri" panose="020F0502020204030204" pitchFamily="34" charset="0"/>
                <a:cs typeface="Calibri" panose="020F0502020204030204" pitchFamily="34" charset="0"/>
              </a:rPr>
              <a:t>(Variola </a:t>
            </a:r>
            <a:r>
              <a:rPr lang="en-US" dirty="0">
                <a:solidFill>
                  <a:schemeClr val="bg1"/>
                </a:solidFill>
                <a:latin typeface="Calibri" panose="020F0502020204030204" pitchFamily="34" charset="0"/>
                <a:cs typeface="Calibri" panose="020F0502020204030204" pitchFamily="34" charset="0"/>
              </a:rPr>
              <a:t>spp.)</a:t>
            </a:r>
            <a:r>
              <a:rPr lang="en-US" i="1" dirty="0">
                <a:solidFill>
                  <a:schemeClr val="bg1"/>
                </a:solidFill>
                <a:latin typeface="Calibri" panose="020F0502020204030204" pitchFamily="34" charset="0"/>
                <a:cs typeface="Calibri" panose="020F0502020204030204" pitchFamily="34" charset="0"/>
              </a:rPr>
              <a:t>,</a:t>
            </a:r>
            <a:r>
              <a:rPr lang="en-US" dirty="0">
                <a:solidFill>
                  <a:schemeClr val="bg1"/>
                </a:solidFill>
                <a:latin typeface="Calibri" panose="020F0502020204030204" pitchFamily="34" charset="0"/>
                <a:cs typeface="Calibri" panose="020F0502020204030204" pitchFamily="34" charset="0"/>
              </a:rPr>
              <a:t> HIV, Mononucleosis (</a:t>
            </a:r>
            <a:r>
              <a:rPr lang="en-US" i="1" dirty="0">
                <a:solidFill>
                  <a:schemeClr val="bg1"/>
                </a:solidFill>
                <a:latin typeface="Calibri" panose="020F0502020204030204" pitchFamily="34" charset="0"/>
                <a:cs typeface="Calibri" panose="020F0502020204030204" pitchFamily="34" charset="0"/>
              </a:rPr>
              <a:t>Epstein Barr virus</a:t>
            </a:r>
            <a:r>
              <a:rPr lang="en-US" dirty="0">
                <a:solidFill>
                  <a:schemeClr val="bg1"/>
                </a:solidFill>
                <a:latin typeface="Calibri" panose="020F0502020204030204" pitchFamily="34" charset="0"/>
                <a:cs typeface="Calibri" panose="020F0502020204030204" pitchFamily="34" charset="0"/>
              </a:rPr>
              <a:t>)</a:t>
            </a:r>
          </a:p>
          <a:p>
            <a:r>
              <a:rPr lang="en-US" b="1" dirty="0">
                <a:solidFill>
                  <a:schemeClr val="bg1"/>
                </a:solidFill>
                <a:latin typeface="Calibri" panose="020F0502020204030204" pitchFamily="34" charset="0"/>
                <a:cs typeface="Calibri" panose="020F0502020204030204" pitchFamily="34" charset="0"/>
              </a:rPr>
              <a:t>Indirectly-transmitted </a:t>
            </a:r>
            <a:r>
              <a:rPr lang="en-US" dirty="0">
                <a:solidFill>
                  <a:schemeClr val="bg1"/>
                </a:solidFill>
                <a:latin typeface="Calibri" panose="020F0502020204030204" pitchFamily="34" charset="0"/>
                <a:cs typeface="Calibri" panose="020F0502020204030204" pitchFamily="34" charset="0"/>
              </a:rPr>
              <a:t>diseases – transmitted via droplets retained in air</a:t>
            </a:r>
          </a:p>
          <a:p>
            <a:pPr lvl="1"/>
            <a:r>
              <a:rPr lang="en-US" dirty="0">
                <a:solidFill>
                  <a:schemeClr val="bg1"/>
                </a:solidFill>
                <a:latin typeface="Calibri" panose="020F0502020204030204" pitchFamily="34" charset="0"/>
                <a:cs typeface="Calibri" panose="020F0502020204030204" pitchFamily="34" charset="0"/>
              </a:rPr>
              <a:t>Droplets &lt; 5 microns in diameter</a:t>
            </a:r>
          </a:p>
          <a:p>
            <a:pPr lvl="1"/>
            <a:r>
              <a:rPr lang="en-US" dirty="0">
                <a:solidFill>
                  <a:schemeClr val="bg1"/>
                </a:solidFill>
                <a:latin typeface="Calibri" panose="020F0502020204030204" pitchFamily="34" charset="0"/>
                <a:cs typeface="Calibri" panose="020F0502020204030204" pitchFamily="34" charset="0"/>
              </a:rPr>
              <a:t>Ex: Measles, COVID (</a:t>
            </a:r>
            <a:r>
              <a:rPr lang="en-US" i="1" dirty="0">
                <a:solidFill>
                  <a:schemeClr val="bg1"/>
                </a:solidFill>
                <a:latin typeface="Calibri" panose="020F0502020204030204" pitchFamily="34" charset="0"/>
                <a:cs typeface="Calibri" panose="020F0502020204030204" pitchFamily="34" charset="0"/>
              </a:rPr>
              <a:t>SARS-CoV-2</a:t>
            </a:r>
            <a:r>
              <a:rPr lang="en-US" dirty="0">
                <a:solidFill>
                  <a:schemeClr val="bg1"/>
                </a:solidFill>
                <a:latin typeface="Calibri" panose="020F0502020204030204" pitchFamily="34" charset="0"/>
                <a:cs typeface="Calibri" panose="020F0502020204030204" pitchFamily="34" charset="0"/>
              </a:rPr>
              <a:t>)</a:t>
            </a:r>
          </a:p>
          <a:p>
            <a:r>
              <a:rPr lang="en-US" b="1" dirty="0">
                <a:solidFill>
                  <a:schemeClr val="bg1"/>
                </a:solidFill>
                <a:effectLst/>
                <a:latin typeface="Calibri" panose="020F0502020204030204" pitchFamily="34" charset="0"/>
                <a:cs typeface="Calibri" panose="020F0502020204030204" pitchFamily="34" charset="0"/>
              </a:rPr>
              <a:t>Vertically-transmitted</a:t>
            </a:r>
            <a:r>
              <a:rPr lang="en-US" dirty="0">
                <a:solidFill>
                  <a:schemeClr val="bg1"/>
                </a:solidFill>
                <a:effectLst/>
                <a:latin typeface="Calibri" panose="020F0502020204030204" pitchFamily="34" charset="0"/>
                <a:cs typeface="Calibri" panose="020F0502020204030204" pitchFamily="34" charset="0"/>
              </a:rPr>
              <a:t> pathogens </a:t>
            </a:r>
            <a:r>
              <a:rPr lang="en-US" dirty="0">
                <a:solidFill>
                  <a:schemeClr val="bg1"/>
                </a:solidFill>
                <a:latin typeface="Calibri" panose="020F0502020204030204" pitchFamily="34" charset="0"/>
                <a:cs typeface="Calibri" panose="020F0502020204030204" pitchFamily="34" charset="0"/>
              </a:rPr>
              <a:t>–</a:t>
            </a:r>
            <a:r>
              <a:rPr lang="en-US" dirty="0">
                <a:solidFill>
                  <a:schemeClr val="bg1"/>
                </a:solidFill>
                <a:effectLst/>
                <a:latin typeface="Calibri" panose="020F0502020204030204" pitchFamily="34" charset="0"/>
                <a:cs typeface="Calibri" panose="020F0502020204030204" pitchFamily="34" charset="0"/>
              </a:rPr>
              <a:t> transmitted mother-to-child </a:t>
            </a:r>
            <a:r>
              <a:rPr lang="en-US" i="1" dirty="0">
                <a:solidFill>
                  <a:schemeClr val="bg1"/>
                </a:solidFill>
                <a:effectLst/>
                <a:latin typeface="Calibri" panose="020F0502020204030204" pitchFamily="34" charset="0"/>
                <a:cs typeface="Calibri" panose="020F0502020204030204" pitchFamily="34" charset="0"/>
              </a:rPr>
              <a:t>in utero</a:t>
            </a:r>
          </a:p>
          <a:p>
            <a:pPr lvl="1"/>
            <a:r>
              <a:rPr lang="en-US" dirty="0">
                <a:solidFill>
                  <a:schemeClr val="bg1"/>
                </a:solidFill>
                <a:latin typeface="Calibri" panose="020F0502020204030204" pitchFamily="34" charset="0"/>
                <a:cs typeface="Calibri" panose="020F0502020204030204" pitchFamily="34" charset="0"/>
              </a:rPr>
              <a:t>Ex: HIV, </a:t>
            </a:r>
            <a:r>
              <a:rPr lang="en-US" i="1" dirty="0">
                <a:solidFill>
                  <a:schemeClr val="bg1"/>
                </a:solidFill>
                <a:latin typeface="Calibri" panose="020F0502020204030204" pitchFamily="34" charset="0"/>
                <a:cs typeface="Calibri" panose="020F0502020204030204" pitchFamily="34" charset="0"/>
              </a:rPr>
              <a:t>Herpes simplex virus</a:t>
            </a:r>
            <a:r>
              <a:rPr lang="en-US" dirty="0">
                <a:solidFill>
                  <a:schemeClr val="bg1"/>
                </a:solidFill>
                <a:latin typeface="Calibri" panose="020F0502020204030204" pitchFamily="34" charset="0"/>
                <a:cs typeface="Calibri" panose="020F0502020204030204" pitchFamily="34" charset="0"/>
              </a:rPr>
              <a:t>, </a:t>
            </a:r>
            <a:r>
              <a:rPr lang="en-US" i="1" dirty="0">
                <a:solidFill>
                  <a:schemeClr val="bg1"/>
                </a:solidFill>
                <a:latin typeface="Calibri" panose="020F0502020204030204" pitchFamily="34" charset="0"/>
                <a:cs typeface="Calibri" panose="020F0502020204030204" pitchFamily="34" charset="0"/>
              </a:rPr>
              <a:t>Cytomegalovirus</a:t>
            </a:r>
            <a:r>
              <a:rPr lang="en-US" dirty="0">
                <a:solidFill>
                  <a:schemeClr val="bg1"/>
                </a:solidFill>
                <a:latin typeface="Calibri" panose="020F0502020204030204" pitchFamily="34" charset="0"/>
                <a:cs typeface="Calibri" panose="020F0502020204030204" pitchFamily="34" charset="0"/>
              </a:rPr>
              <a:t>, Rubella, Zika</a:t>
            </a:r>
            <a:endParaRPr lang="en-US" b="1" dirty="0">
              <a:solidFill>
                <a:schemeClr val="bg1"/>
              </a:solidFill>
              <a:latin typeface="Calibri" panose="020F0502020204030204" pitchFamily="34" charset="0"/>
              <a:cs typeface="Calibri" panose="020F0502020204030204" pitchFamily="34" charset="0"/>
            </a:endParaRPr>
          </a:p>
          <a:p>
            <a:r>
              <a:rPr lang="en-US" b="1" dirty="0">
                <a:solidFill>
                  <a:schemeClr val="bg1"/>
                </a:solidFill>
                <a:latin typeface="Calibri" panose="020F0502020204030204" pitchFamily="34" charset="0"/>
                <a:cs typeface="Calibri" panose="020F0502020204030204" pitchFamily="34" charset="0"/>
              </a:rPr>
              <a:t>Environmentally-transmitted</a:t>
            </a:r>
            <a:r>
              <a:rPr lang="en-US" dirty="0">
                <a:solidFill>
                  <a:schemeClr val="bg1"/>
                </a:solidFill>
                <a:latin typeface="Calibri" panose="020F0502020204030204" pitchFamily="34" charset="0"/>
                <a:cs typeface="Calibri" panose="020F0502020204030204" pitchFamily="34" charset="0"/>
              </a:rPr>
              <a:t> pathogens – transmitted outside host </a:t>
            </a:r>
            <a:r>
              <a:rPr lang="en-US" sz="2200" dirty="0">
                <a:solidFill>
                  <a:schemeClr val="bg1"/>
                </a:solidFill>
                <a:latin typeface="Calibri" panose="020F0502020204030204" pitchFamily="34" charset="0"/>
                <a:cs typeface="Calibri" panose="020F0502020204030204" pitchFamily="34" charset="0"/>
              </a:rPr>
              <a:t>(e.g. water, food)</a:t>
            </a:r>
            <a:r>
              <a:rPr lang="en-US" dirty="0">
                <a:solidFill>
                  <a:schemeClr val="bg1"/>
                </a:solidFill>
                <a:latin typeface="Calibri" panose="020F0502020204030204" pitchFamily="34" charset="0"/>
                <a:cs typeface="Calibri" panose="020F0502020204030204" pitchFamily="34" charset="0"/>
              </a:rPr>
              <a:t> </a:t>
            </a:r>
          </a:p>
          <a:p>
            <a:pPr lvl="1"/>
            <a:r>
              <a:rPr lang="en-US" dirty="0">
                <a:solidFill>
                  <a:schemeClr val="bg1"/>
                </a:solidFill>
                <a:cs typeface="Calibri" panose="020F0502020204030204" pitchFamily="34" charset="0"/>
              </a:rPr>
              <a:t>Ex: Cholera </a:t>
            </a:r>
            <a:r>
              <a:rPr lang="en-US" i="1" dirty="0">
                <a:solidFill>
                  <a:schemeClr val="bg1"/>
                </a:solidFill>
                <a:cs typeface="Calibri" panose="020F0502020204030204" pitchFamily="34" charset="0"/>
              </a:rPr>
              <a:t>(Vibrio cholerae</a:t>
            </a:r>
            <a:r>
              <a:rPr lang="en-US" dirty="0">
                <a:solidFill>
                  <a:schemeClr val="bg1"/>
                </a:solidFill>
                <a:cs typeface="Calibri" panose="020F0502020204030204" pitchFamily="34" charset="0"/>
              </a:rPr>
              <a:t>)</a:t>
            </a:r>
            <a:r>
              <a:rPr lang="en-US" i="1" dirty="0">
                <a:solidFill>
                  <a:schemeClr val="bg1"/>
                </a:solidFill>
                <a:cs typeface="Calibri" panose="020F0502020204030204" pitchFamily="34" charset="0"/>
              </a:rPr>
              <a:t>,</a:t>
            </a:r>
            <a:r>
              <a:rPr lang="en-US" dirty="0">
                <a:solidFill>
                  <a:schemeClr val="bg1"/>
                </a:solidFill>
                <a:cs typeface="Calibri" panose="020F0502020204030204" pitchFamily="34" charset="0"/>
              </a:rPr>
              <a:t> </a:t>
            </a:r>
            <a:r>
              <a:rPr lang="en-US" b="0" i="0" dirty="0">
                <a:solidFill>
                  <a:schemeClr val="bg1"/>
                </a:solidFill>
                <a:effectLst/>
              </a:rPr>
              <a:t>Salmonellosis (</a:t>
            </a:r>
            <a:r>
              <a:rPr lang="en-US" i="1" dirty="0">
                <a:solidFill>
                  <a:schemeClr val="bg1"/>
                </a:solidFill>
                <a:cs typeface="Calibri" panose="020F0502020204030204" pitchFamily="34" charset="0"/>
              </a:rPr>
              <a:t>Salmonella </a:t>
            </a:r>
            <a:r>
              <a:rPr lang="en-US" dirty="0">
                <a:solidFill>
                  <a:schemeClr val="bg1"/>
                </a:solidFill>
                <a:cs typeface="Calibri" panose="020F0502020204030204" pitchFamily="34" charset="0"/>
              </a:rPr>
              <a:t>spp. bacteria)</a:t>
            </a:r>
          </a:p>
          <a:p>
            <a:r>
              <a:rPr lang="en-US" b="1" dirty="0">
                <a:solidFill>
                  <a:schemeClr val="bg1"/>
                </a:solidFill>
                <a:effectLst/>
                <a:latin typeface="Calibri" panose="020F0502020204030204" pitchFamily="34" charset="0"/>
                <a:cs typeface="Calibri" panose="020F0502020204030204" pitchFamily="34" charset="0"/>
              </a:rPr>
              <a:t>Vector-borne </a:t>
            </a:r>
            <a:r>
              <a:rPr lang="en-US" dirty="0">
                <a:solidFill>
                  <a:schemeClr val="bg1"/>
                </a:solidFill>
                <a:effectLst/>
                <a:latin typeface="Calibri" panose="020F0502020204030204" pitchFamily="34" charset="0"/>
                <a:cs typeface="Calibri" panose="020F0502020204030204" pitchFamily="34" charset="0"/>
              </a:rPr>
              <a:t>diseases (a type of indirect transmission) are transmitted via blood-feeding arthropod (mosquitoes, ticks, fleas)</a:t>
            </a:r>
          </a:p>
          <a:p>
            <a:pPr lvl="1"/>
            <a:r>
              <a:rPr lang="en-US" dirty="0">
                <a:solidFill>
                  <a:schemeClr val="bg1"/>
                </a:solidFill>
                <a:latin typeface="Calibri" panose="020F0502020204030204" pitchFamily="34" charset="0"/>
                <a:cs typeface="Calibri" panose="020F0502020204030204" pitchFamily="34" charset="0"/>
              </a:rPr>
              <a:t>Ex: malaria, arboviruses (dengue, yellow fever), sleeping sickness, plague</a:t>
            </a:r>
            <a:endParaRPr lang="en-US" dirty="0">
              <a:solidFill>
                <a:schemeClr val="bg1"/>
              </a:solidFill>
              <a:effectLst/>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40794F8F-4B55-61F2-C76B-45C2BB5CB439}"/>
              </a:ext>
            </a:extLst>
          </p:cNvPr>
          <p:cNvSpPr/>
          <p:nvPr/>
        </p:nvSpPr>
        <p:spPr>
          <a:xfrm>
            <a:off x="62332" y="3672114"/>
            <a:ext cx="12115154" cy="31858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8311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216FB-5983-A7B1-0841-0B71151A78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4B648D-3644-92C1-DA97-50D3FABCB6AA}"/>
              </a:ext>
            </a:extLst>
          </p:cNvPr>
          <p:cNvSpPr>
            <a:spLocks noGrp="1"/>
          </p:cNvSpPr>
          <p:nvPr>
            <p:ph type="title"/>
          </p:nvPr>
        </p:nvSpPr>
        <p:spPr>
          <a:xfrm>
            <a:off x="838200" y="60326"/>
            <a:ext cx="10515600" cy="1325563"/>
          </a:xfrm>
        </p:spPr>
        <p:txBody>
          <a:bodyPr/>
          <a:lstStyle/>
          <a:p>
            <a:pPr algn="ctr"/>
            <a:r>
              <a:rPr lang="en-US" dirty="0">
                <a:solidFill>
                  <a:schemeClr val="bg1"/>
                </a:solidFill>
              </a:rPr>
              <a:t>Mechanisms of disease transmission</a:t>
            </a:r>
          </a:p>
        </p:txBody>
      </p:sp>
      <p:sp>
        <p:nvSpPr>
          <p:cNvPr id="4" name="Content Placeholder 7">
            <a:extLst>
              <a:ext uri="{FF2B5EF4-FFF2-40B4-BE49-F238E27FC236}">
                <a16:creationId xmlns:a16="http://schemas.microsoft.com/office/drawing/2014/main" id="{1B4CB8BB-1BB3-047C-A32C-7B77FEB435C0}"/>
              </a:ext>
            </a:extLst>
          </p:cNvPr>
          <p:cNvSpPr txBox="1">
            <a:spLocks/>
          </p:cNvSpPr>
          <p:nvPr/>
        </p:nvSpPr>
        <p:spPr>
          <a:xfrm>
            <a:off x="76845" y="1199493"/>
            <a:ext cx="12192000" cy="62627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bg1"/>
                </a:solidFill>
                <a:latin typeface="Calibri" panose="020F0502020204030204" pitchFamily="34" charset="0"/>
                <a:cs typeface="Calibri" panose="020F0502020204030204" pitchFamily="34" charset="0"/>
              </a:rPr>
              <a:t>Directly-transmitted</a:t>
            </a:r>
            <a:r>
              <a:rPr lang="en-US" dirty="0">
                <a:solidFill>
                  <a:schemeClr val="bg1"/>
                </a:solidFill>
                <a:latin typeface="Calibri" panose="020F0502020204030204" pitchFamily="34" charset="0"/>
                <a:cs typeface="Calibri" panose="020F0502020204030204" pitchFamily="34" charset="0"/>
              </a:rPr>
              <a:t> diseases – transmitted via exchange of bodily fluids</a:t>
            </a:r>
          </a:p>
          <a:p>
            <a:pPr lvl="1"/>
            <a:r>
              <a:rPr lang="en-US" dirty="0">
                <a:solidFill>
                  <a:schemeClr val="bg1"/>
                </a:solidFill>
                <a:latin typeface="Calibri" panose="020F0502020204030204" pitchFamily="34" charset="0"/>
                <a:cs typeface="Calibri" panose="020F0502020204030204" pitchFamily="34" charset="0"/>
              </a:rPr>
              <a:t>Droplet (&gt; 5 microns ) spread or direct contact, includes sexually-transmitted pathogens</a:t>
            </a:r>
          </a:p>
          <a:p>
            <a:pPr lvl="1"/>
            <a:r>
              <a:rPr lang="en-US" dirty="0">
                <a:solidFill>
                  <a:schemeClr val="bg1"/>
                </a:solidFill>
                <a:latin typeface="Calibri" panose="020F0502020204030204" pitchFamily="34" charset="0"/>
                <a:cs typeface="Calibri" panose="020F0502020204030204" pitchFamily="34" charset="0"/>
              </a:rPr>
              <a:t>Ex: Smallpox </a:t>
            </a:r>
            <a:r>
              <a:rPr lang="en-US" i="1" dirty="0">
                <a:solidFill>
                  <a:schemeClr val="bg1"/>
                </a:solidFill>
                <a:latin typeface="Calibri" panose="020F0502020204030204" pitchFamily="34" charset="0"/>
                <a:cs typeface="Calibri" panose="020F0502020204030204" pitchFamily="34" charset="0"/>
              </a:rPr>
              <a:t>(Variola </a:t>
            </a:r>
            <a:r>
              <a:rPr lang="en-US" dirty="0">
                <a:solidFill>
                  <a:schemeClr val="bg1"/>
                </a:solidFill>
                <a:latin typeface="Calibri" panose="020F0502020204030204" pitchFamily="34" charset="0"/>
                <a:cs typeface="Calibri" panose="020F0502020204030204" pitchFamily="34" charset="0"/>
              </a:rPr>
              <a:t>spp.)</a:t>
            </a:r>
            <a:r>
              <a:rPr lang="en-US" i="1" dirty="0">
                <a:solidFill>
                  <a:schemeClr val="bg1"/>
                </a:solidFill>
                <a:latin typeface="Calibri" panose="020F0502020204030204" pitchFamily="34" charset="0"/>
                <a:cs typeface="Calibri" panose="020F0502020204030204" pitchFamily="34" charset="0"/>
              </a:rPr>
              <a:t>,</a:t>
            </a:r>
            <a:r>
              <a:rPr lang="en-US" dirty="0">
                <a:solidFill>
                  <a:schemeClr val="bg1"/>
                </a:solidFill>
                <a:latin typeface="Calibri" panose="020F0502020204030204" pitchFamily="34" charset="0"/>
                <a:cs typeface="Calibri" panose="020F0502020204030204" pitchFamily="34" charset="0"/>
              </a:rPr>
              <a:t> HIV, Mononucleosis (</a:t>
            </a:r>
            <a:r>
              <a:rPr lang="en-US" i="1" dirty="0">
                <a:solidFill>
                  <a:schemeClr val="bg1"/>
                </a:solidFill>
                <a:latin typeface="Calibri" panose="020F0502020204030204" pitchFamily="34" charset="0"/>
                <a:cs typeface="Calibri" panose="020F0502020204030204" pitchFamily="34" charset="0"/>
              </a:rPr>
              <a:t>Epstein Barr virus</a:t>
            </a:r>
            <a:r>
              <a:rPr lang="en-US" dirty="0">
                <a:solidFill>
                  <a:schemeClr val="bg1"/>
                </a:solidFill>
                <a:latin typeface="Calibri" panose="020F0502020204030204" pitchFamily="34" charset="0"/>
                <a:cs typeface="Calibri" panose="020F0502020204030204" pitchFamily="34" charset="0"/>
              </a:rPr>
              <a:t>)</a:t>
            </a:r>
          </a:p>
          <a:p>
            <a:r>
              <a:rPr lang="en-US" b="1" dirty="0">
                <a:solidFill>
                  <a:schemeClr val="bg1"/>
                </a:solidFill>
                <a:latin typeface="Calibri" panose="020F0502020204030204" pitchFamily="34" charset="0"/>
                <a:cs typeface="Calibri" panose="020F0502020204030204" pitchFamily="34" charset="0"/>
              </a:rPr>
              <a:t>Indirectly-transmitted </a:t>
            </a:r>
            <a:r>
              <a:rPr lang="en-US" dirty="0">
                <a:solidFill>
                  <a:schemeClr val="bg1"/>
                </a:solidFill>
                <a:latin typeface="Calibri" panose="020F0502020204030204" pitchFamily="34" charset="0"/>
                <a:cs typeface="Calibri" panose="020F0502020204030204" pitchFamily="34" charset="0"/>
              </a:rPr>
              <a:t>diseases – transmitted via droplets retained in air</a:t>
            </a:r>
          </a:p>
          <a:p>
            <a:pPr lvl="1"/>
            <a:r>
              <a:rPr lang="en-US" dirty="0">
                <a:solidFill>
                  <a:schemeClr val="bg1"/>
                </a:solidFill>
                <a:latin typeface="Calibri" panose="020F0502020204030204" pitchFamily="34" charset="0"/>
                <a:cs typeface="Calibri" panose="020F0502020204030204" pitchFamily="34" charset="0"/>
              </a:rPr>
              <a:t>Droplets &lt; 5 microns in diameter</a:t>
            </a:r>
          </a:p>
          <a:p>
            <a:pPr lvl="1"/>
            <a:r>
              <a:rPr lang="en-US" dirty="0">
                <a:solidFill>
                  <a:schemeClr val="bg1"/>
                </a:solidFill>
                <a:latin typeface="Calibri" panose="020F0502020204030204" pitchFamily="34" charset="0"/>
                <a:cs typeface="Calibri" panose="020F0502020204030204" pitchFamily="34" charset="0"/>
              </a:rPr>
              <a:t>Ex: Measles, COVID (</a:t>
            </a:r>
            <a:r>
              <a:rPr lang="en-US" i="1" dirty="0">
                <a:solidFill>
                  <a:schemeClr val="bg1"/>
                </a:solidFill>
                <a:latin typeface="Calibri" panose="020F0502020204030204" pitchFamily="34" charset="0"/>
                <a:cs typeface="Calibri" panose="020F0502020204030204" pitchFamily="34" charset="0"/>
              </a:rPr>
              <a:t>SARS-CoV-2</a:t>
            </a:r>
            <a:r>
              <a:rPr lang="en-US" dirty="0">
                <a:solidFill>
                  <a:schemeClr val="bg1"/>
                </a:solidFill>
                <a:latin typeface="Calibri" panose="020F0502020204030204" pitchFamily="34" charset="0"/>
                <a:cs typeface="Calibri" panose="020F0502020204030204" pitchFamily="34" charset="0"/>
              </a:rPr>
              <a:t>)</a:t>
            </a:r>
          </a:p>
          <a:p>
            <a:r>
              <a:rPr lang="en-US" b="1" dirty="0">
                <a:solidFill>
                  <a:schemeClr val="bg1"/>
                </a:solidFill>
                <a:effectLst/>
                <a:latin typeface="Calibri" panose="020F0502020204030204" pitchFamily="34" charset="0"/>
                <a:cs typeface="Calibri" panose="020F0502020204030204" pitchFamily="34" charset="0"/>
              </a:rPr>
              <a:t>Vertically-transmitted</a:t>
            </a:r>
            <a:r>
              <a:rPr lang="en-US" dirty="0">
                <a:solidFill>
                  <a:schemeClr val="bg1"/>
                </a:solidFill>
                <a:effectLst/>
                <a:latin typeface="Calibri" panose="020F0502020204030204" pitchFamily="34" charset="0"/>
                <a:cs typeface="Calibri" panose="020F0502020204030204" pitchFamily="34" charset="0"/>
              </a:rPr>
              <a:t> pathogens </a:t>
            </a:r>
            <a:r>
              <a:rPr lang="en-US" dirty="0">
                <a:solidFill>
                  <a:schemeClr val="bg1"/>
                </a:solidFill>
                <a:latin typeface="Calibri" panose="020F0502020204030204" pitchFamily="34" charset="0"/>
                <a:cs typeface="Calibri" panose="020F0502020204030204" pitchFamily="34" charset="0"/>
              </a:rPr>
              <a:t>–</a:t>
            </a:r>
            <a:r>
              <a:rPr lang="en-US" dirty="0">
                <a:solidFill>
                  <a:schemeClr val="bg1"/>
                </a:solidFill>
                <a:effectLst/>
                <a:latin typeface="Calibri" panose="020F0502020204030204" pitchFamily="34" charset="0"/>
                <a:cs typeface="Calibri" panose="020F0502020204030204" pitchFamily="34" charset="0"/>
              </a:rPr>
              <a:t> transmitted mother-to-child </a:t>
            </a:r>
            <a:r>
              <a:rPr lang="en-US" i="1" dirty="0">
                <a:solidFill>
                  <a:schemeClr val="bg1"/>
                </a:solidFill>
                <a:effectLst/>
                <a:latin typeface="Calibri" panose="020F0502020204030204" pitchFamily="34" charset="0"/>
                <a:cs typeface="Calibri" panose="020F0502020204030204" pitchFamily="34" charset="0"/>
              </a:rPr>
              <a:t>in utero</a:t>
            </a:r>
          </a:p>
          <a:p>
            <a:pPr lvl="1"/>
            <a:r>
              <a:rPr lang="en-US" dirty="0">
                <a:solidFill>
                  <a:schemeClr val="bg1"/>
                </a:solidFill>
                <a:latin typeface="Calibri" panose="020F0502020204030204" pitchFamily="34" charset="0"/>
                <a:cs typeface="Calibri" panose="020F0502020204030204" pitchFamily="34" charset="0"/>
              </a:rPr>
              <a:t>Ex: HIV, </a:t>
            </a:r>
            <a:r>
              <a:rPr lang="en-US" i="1" dirty="0">
                <a:solidFill>
                  <a:schemeClr val="bg1"/>
                </a:solidFill>
                <a:latin typeface="Calibri" panose="020F0502020204030204" pitchFamily="34" charset="0"/>
                <a:cs typeface="Calibri" panose="020F0502020204030204" pitchFamily="34" charset="0"/>
              </a:rPr>
              <a:t>Herpes simplex virus</a:t>
            </a:r>
            <a:r>
              <a:rPr lang="en-US" dirty="0">
                <a:solidFill>
                  <a:schemeClr val="bg1"/>
                </a:solidFill>
                <a:latin typeface="Calibri" panose="020F0502020204030204" pitchFamily="34" charset="0"/>
                <a:cs typeface="Calibri" panose="020F0502020204030204" pitchFamily="34" charset="0"/>
              </a:rPr>
              <a:t>, </a:t>
            </a:r>
            <a:r>
              <a:rPr lang="en-US" i="1" dirty="0">
                <a:solidFill>
                  <a:schemeClr val="bg1"/>
                </a:solidFill>
                <a:latin typeface="Calibri" panose="020F0502020204030204" pitchFamily="34" charset="0"/>
                <a:cs typeface="Calibri" panose="020F0502020204030204" pitchFamily="34" charset="0"/>
              </a:rPr>
              <a:t>Cytomegalovirus</a:t>
            </a:r>
            <a:r>
              <a:rPr lang="en-US" dirty="0">
                <a:solidFill>
                  <a:schemeClr val="bg1"/>
                </a:solidFill>
                <a:latin typeface="Calibri" panose="020F0502020204030204" pitchFamily="34" charset="0"/>
                <a:cs typeface="Calibri" panose="020F0502020204030204" pitchFamily="34" charset="0"/>
              </a:rPr>
              <a:t>, Rubella, Zika</a:t>
            </a:r>
            <a:endParaRPr lang="en-US" b="1" dirty="0">
              <a:solidFill>
                <a:schemeClr val="bg1"/>
              </a:solidFill>
              <a:latin typeface="Calibri" panose="020F0502020204030204" pitchFamily="34" charset="0"/>
              <a:cs typeface="Calibri" panose="020F0502020204030204" pitchFamily="34" charset="0"/>
            </a:endParaRPr>
          </a:p>
          <a:p>
            <a:r>
              <a:rPr lang="en-US" b="1" dirty="0">
                <a:solidFill>
                  <a:schemeClr val="bg1"/>
                </a:solidFill>
                <a:latin typeface="Calibri" panose="020F0502020204030204" pitchFamily="34" charset="0"/>
                <a:cs typeface="Calibri" panose="020F0502020204030204" pitchFamily="34" charset="0"/>
              </a:rPr>
              <a:t>Environmentally-transmitted</a:t>
            </a:r>
            <a:r>
              <a:rPr lang="en-US" dirty="0">
                <a:solidFill>
                  <a:schemeClr val="bg1"/>
                </a:solidFill>
                <a:latin typeface="Calibri" panose="020F0502020204030204" pitchFamily="34" charset="0"/>
                <a:cs typeface="Calibri" panose="020F0502020204030204" pitchFamily="34" charset="0"/>
              </a:rPr>
              <a:t> pathogens – transmitted outside host </a:t>
            </a:r>
            <a:r>
              <a:rPr lang="en-US" sz="2200" dirty="0">
                <a:solidFill>
                  <a:schemeClr val="bg1"/>
                </a:solidFill>
                <a:latin typeface="Calibri" panose="020F0502020204030204" pitchFamily="34" charset="0"/>
                <a:cs typeface="Calibri" panose="020F0502020204030204" pitchFamily="34" charset="0"/>
              </a:rPr>
              <a:t>(e.g. water, food)</a:t>
            </a:r>
            <a:r>
              <a:rPr lang="en-US" dirty="0">
                <a:solidFill>
                  <a:schemeClr val="bg1"/>
                </a:solidFill>
                <a:latin typeface="Calibri" panose="020F0502020204030204" pitchFamily="34" charset="0"/>
                <a:cs typeface="Calibri" panose="020F0502020204030204" pitchFamily="34" charset="0"/>
              </a:rPr>
              <a:t> </a:t>
            </a:r>
          </a:p>
          <a:p>
            <a:pPr lvl="1"/>
            <a:r>
              <a:rPr lang="en-US" dirty="0">
                <a:solidFill>
                  <a:schemeClr val="bg1"/>
                </a:solidFill>
                <a:cs typeface="Calibri" panose="020F0502020204030204" pitchFamily="34" charset="0"/>
              </a:rPr>
              <a:t>Ex: Cholera </a:t>
            </a:r>
            <a:r>
              <a:rPr lang="en-US" i="1" dirty="0">
                <a:solidFill>
                  <a:schemeClr val="bg1"/>
                </a:solidFill>
                <a:cs typeface="Calibri" panose="020F0502020204030204" pitchFamily="34" charset="0"/>
              </a:rPr>
              <a:t>(Vibrio cholerae</a:t>
            </a:r>
            <a:r>
              <a:rPr lang="en-US" dirty="0">
                <a:solidFill>
                  <a:schemeClr val="bg1"/>
                </a:solidFill>
                <a:cs typeface="Calibri" panose="020F0502020204030204" pitchFamily="34" charset="0"/>
              </a:rPr>
              <a:t>)</a:t>
            </a:r>
            <a:r>
              <a:rPr lang="en-US" i="1" dirty="0">
                <a:solidFill>
                  <a:schemeClr val="bg1"/>
                </a:solidFill>
                <a:cs typeface="Calibri" panose="020F0502020204030204" pitchFamily="34" charset="0"/>
              </a:rPr>
              <a:t>,</a:t>
            </a:r>
            <a:r>
              <a:rPr lang="en-US" dirty="0">
                <a:solidFill>
                  <a:schemeClr val="bg1"/>
                </a:solidFill>
                <a:cs typeface="Calibri" panose="020F0502020204030204" pitchFamily="34" charset="0"/>
              </a:rPr>
              <a:t> </a:t>
            </a:r>
            <a:r>
              <a:rPr lang="en-US" b="0" i="0" dirty="0">
                <a:solidFill>
                  <a:schemeClr val="bg1"/>
                </a:solidFill>
                <a:effectLst/>
              </a:rPr>
              <a:t>Salmonellosis (</a:t>
            </a:r>
            <a:r>
              <a:rPr lang="en-US" i="1" dirty="0">
                <a:solidFill>
                  <a:schemeClr val="bg1"/>
                </a:solidFill>
                <a:cs typeface="Calibri" panose="020F0502020204030204" pitchFamily="34" charset="0"/>
              </a:rPr>
              <a:t>Salmonella </a:t>
            </a:r>
            <a:r>
              <a:rPr lang="en-US" dirty="0">
                <a:solidFill>
                  <a:schemeClr val="bg1"/>
                </a:solidFill>
                <a:cs typeface="Calibri" panose="020F0502020204030204" pitchFamily="34" charset="0"/>
              </a:rPr>
              <a:t>spp. bacteria)</a:t>
            </a:r>
          </a:p>
          <a:p>
            <a:r>
              <a:rPr lang="en-US" b="1" dirty="0">
                <a:solidFill>
                  <a:schemeClr val="bg1"/>
                </a:solidFill>
                <a:effectLst/>
                <a:latin typeface="Calibri" panose="020F0502020204030204" pitchFamily="34" charset="0"/>
                <a:cs typeface="Calibri" panose="020F0502020204030204" pitchFamily="34" charset="0"/>
              </a:rPr>
              <a:t>Vector-borne </a:t>
            </a:r>
            <a:r>
              <a:rPr lang="en-US" dirty="0">
                <a:solidFill>
                  <a:schemeClr val="bg1"/>
                </a:solidFill>
                <a:effectLst/>
                <a:latin typeface="Calibri" panose="020F0502020204030204" pitchFamily="34" charset="0"/>
                <a:cs typeface="Calibri" panose="020F0502020204030204" pitchFamily="34" charset="0"/>
              </a:rPr>
              <a:t>diseases (a type of indirect transmission) are transmitted via blood-feeding arthropod (mosquitoes, ticks, fleas)</a:t>
            </a:r>
          </a:p>
          <a:p>
            <a:pPr lvl="1"/>
            <a:r>
              <a:rPr lang="en-US" dirty="0">
                <a:solidFill>
                  <a:schemeClr val="bg1"/>
                </a:solidFill>
                <a:latin typeface="Calibri" panose="020F0502020204030204" pitchFamily="34" charset="0"/>
                <a:cs typeface="Calibri" panose="020F0502020204030204" pitchFamily="34" charset="0"/>
              </a:rPr>
              <a:t>Ex: malaria, arboviruses (dengue, yellow fever), sleeping sickness, plague</a:t>
            </a:r>
            <a:endParaRPr lang="en-US" dirty="0">
              <a:solidFill>
                <a:schemeClr val="bg1"/>
              </a:solidFill>
              <a:effectLst/>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AA836CE2-B138-8216-8DFF-595C61B9EF85}"/>
              </a:ext>
            </a:extLst>
          </p:cNvPr>
          <p:cNvSpPr/>
          <p:nvPr/>
        </p:nvSpPr>
        <p:spPr>
          <a:xfrm>
            <a:off x="62332" y="4659086"/>
            <a:ext cx="12115154" cy="219891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51172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F1571-B4BC-78CA-166C-410B017BE4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575CEE-8E88-D64B-33B2-0D120FF8B585}"/>
              </a:ext>
            </a:extLst>
          </p:cNvPr>
          <p:cNvSpPr>
            <a:spLocks noGrp="1"/>
          </p:cNvSpPr>
          <p:nvPr>
            <p:ph type="title"/>
          </p:nvPr>
        </p:nvSpPr>
        <p:spPr>
          <a:xfrm>
            <a:off x="838200" y="60326"/>
            <a:ext cx="10515600" cy="1325563"/>
          </a:xfrm>
        </p:spPr>
        <p:txBody>
          <a:bodyPr/>
          <a:lstStyle/>
          <a:p>
            <a:pPr algn="ctr"/>
            <a:r>
              <a:rPr lang="en-US" dirty="0">
                <a:solidFill>
                  <a:schemeClr val="bg1"/>
                </a:solidFill>
              </a:rPr>
              <a:t>Mechanisms of disease transmission</a:t>
            </a:r>
          </a:p>
        </p:txBody>
      </p:sp>
      <p:sp>
        <p:nvSpPr>
          <p:cNvPr id="4" name="Content Placeholder 7">
            <a:extLst>
              <a:ext uri="{FF2B5EF4-FFF2-40B4-BE49-F238E27FC236}">
                <a16:creationId xmlns:a16="http://schemas.microsoft.com/office/drawing/2014/main" id="{476C751D-BEAF-4971-FE8B-628E4AD457B6}"/>
              </a:ext>
            </a:extLst>
          </p:cNvPr>
          <p:cNvSpPr txBox="1">
            <a:spLocks/>
          </p:cNvSpPr>
          <p:nvPr/>
        </p:nvSpPr>
        <p:spPr>
          <a:xfrm>
            <a:off x="76845" y="1199493"/>
            <a:ext cx="12192000" cy="62627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bg1"/>
                </a:solidFill>
                <a:latin typeface="Calibri" panose="020F0502020204030204" pitchFamily="34" charset="0"/>
                <a:cs typeface="Calibri" panose="020F0502020204030204" pitchFamily="34" charset="0"/>
              </a:rPr>
              <a:t>Directly-transmitted</a:t>
            </a:r>
            <a:r>
              <a:rPr lang="en-US" dirty="0">
                <a:solidFill>
                  <a:schemeClr val="bg1"/>
                </a:solidFill>
                <a:latin typeface="Calibri" panose="020F0502020204030204" pitchFamily="34" charset="0"/>
                <a:cs typeface="Calibri" panose="020F0502020204030204" pitchFamily="34" charset="0"/>
              </a:rPr>
              <a:t> diseases – transmitted via exchange of bodily fluids</a:t>
            </a:r>
          </a:p>
          <a:p>
            <a:pPr lvl="1"/>
            <a:r>
              <a:rPr lang="en-US" dirty="0">
                <a:solidFill>
                  <a:schemeClr val="bg1"/>
                </a:solidFill>
                <a:latin typeface="Calibri" panose="020F0502020204030204" pitchFamily="34" charset="0"/>
                <a:cs typeface="Calibri" panose="020F0502020204030204" pitchFamily="34" charset="0"/>
              </a:rPr>
              <a:t>Droplet (&gt; 5 microns ) spread or direct contact, includes sexually-transmitted pathogens</a:t>
            </a:r>
          </a:p>
          <a:p>
            <a:pPr lvl="1"/>
            <a:r>
              <a:rPr lang="en-US" dirty="0">
                <a:solidFill>
                  <a:schemeClr val="bg1"/>
                </a:solidFill>
                <a:latin typeface="Calibri" panose="020F0502020204030204" pitchFamily="34" charset="0"/>
                <a:cs typeface="Calibri" panose="020F0502020204030204" pitchFamily="34" charset="0"/>
              </a:rPr>
              <a:t>Ex: Smallpox </a:t>
            </a:r>
            <a:r>
              <a:rPr lang="en-US" i="1" dirty="0">
                <a:solidFill>
                  <a:schemeClr val="bg1"/>
                </a:solidFill>
                <a:latin typeface="Calibri" panose="020F0502020204030204" pitchFamily="34" charset="0"/>
                <a:cs typeface="Calibri" panose="020F0502020204030204" pitchFamily="34" charset="0"/>
              </a:rPr>
              <a:t>(Variola </a:t>
            </a:r>
            <a:r>
              <a:rPr lang="en-US" dirty="0">
                <a:solidFill>
                  <a:schemeClr val="bg1"/>
                </a:solidFill>
                <a:latin typeface="Calibri" panose="020F0502020204030204" pitchFamily="34" charset="0"/>
                <a:cs typeface="Calibri" panose="020F0502020204030204" pitchFamily="34" charset="0"/>
              </a:rPr>
              <a:t>spp.)</a:t>
            </a:r>
            <a:r>
              <a:rPr lang="en-US" i="1" dirty="0">
                <a:solidFill>
                  <a:schemeClr val="bg1"/>
                </a:solidFill>
                <a:latin typeface="Calibri" panose="020F0502020204030204" pitchFamily="34" charset="0"/>
                <a:cs typeface="Calibri" panose="020F0502020204030204" pitchFamily="34" charset="0"/>
              </a:rPr>
              <a:t>,</a:t>
            </a:r>
            <a:r>
              <a:rPr lang="en-US" dirty="0">
                <a:solidFill>
                  <a:schemeClr val="bg1"/>
                </a:solidFill>
                <a:latin typeface="Calibri" panose="020F0502020204030204" pitchFamily="34" charset="0"/>
                <a:cs typeface="Calibri" panose="020F0502020204030204" pitchFamily="34" charset="0"/>
              </a:rPr>
              <a:t> HIV, Mononucleosis (</a:t>
            </a:r>
            <a:r>
              <a:rPr lang="en-US" i="1" dirty="0">
                <a:solidFill>
                  <a:schemeClr val="bg1"/>
                </a:solidFill>
                <a:latin typeface="Calibri" panose="020F0502020204030204" pitchFamily="34" charset="0"/>
                <a:cs typeface="Calibri" panose="020F0502020204030204" pitchFamily="34" charset="0"/>
              </a:rPr>
              <a:t>Epstein Barr virus</a:t>
            </a:r>
            <a:r>
              <a:rPr lang="en-US" dirty="0">
                <a:solidFill>
                  <a:schemeClr val="bg1"/>
                </a:solidFill>
                <a:latin typeface="Calibri" panose="020F0502020204030204" pitchFamily="34" charset="0"/>
                <a:cs typeface="Calibri" panose="020F0502020204030204" pitchFamily="34" charset="0"/>
              </a:rPr>
              <a:t>)</a:t>
            </a:r>
          </a:p>
          <a:p>
            <a:r>
              <a:rPr lang="en-US" b="1" dirty="0">
                <a:solidFill>
                  <a:schemeClr val="bg1"/>
                </a:solidFill>
                <a:latin typeface="Calibri" panose="020F0502020204030204" pitchFamily="34" charset="0"/>
                <a:cs typeface="Calibri" panose="020F0502020204030204" pitchFamily="34" charset="0"/>
              </a:rPr>
              <a:t>Indirectly-transmitted </a:t>
            </a:r>
            <a:r>
              <a:rPr lang="en-US" dirty="0">
                <a:solidFill>
                  <a:schemeClr val="bg1"/>
                </a:solidFill>
                <a:latin typeface="Calibri" panose="020F0502020204030204" pitchFamily="34" charset="0"/>
                <a:cs typeface="Calibri" panose="020F0502020204030204" pitchFamily="34" charset="0"/>
              </a:rPr>
              <a:t>diseases – transmitted via droplets retained in air</a:t>
            </a:r>
          </a:p>
          <a:p>
            <a:pPr lvl="1"/>
            <a:r>
              <a:rPr lang="en-US" dirty="0">
                <a:solidFill>
                  <a:schemeClr val="bg1"/>
                </a:solidFill>
                <a:latin typeface="Calibri" panose="020F0502020204030204" pitchFamily="34" charset="0"/>
                <a:cs typeface="Calibri" panose="020F0502020204030204" pitchFamily="34" charset="0"/>
              </a:rPr>
              <a:t>Droplets &lt; 5 microns in diameter</a:t>
            </a:r>
          </a:p>
          <a:p>
            <a:pPr lvl="1"/>
            <a:r>
              <a:rPr lang="en-US" dirty="0">
                <a:solidFill>
                  <a:schemeClr val="bg1"/>
                </a:solidFill>
                <a:latin typeface="Calibri" panose="020F0502020204030204" pitchFamily="34" charset="0"/>
                <a:cs typeface="Calibri" panose="020F0502020204030204" pitchFamily="34" charset="0"/>
              </a:rPr>
              <a:t>Ex: Measles, COVID (</a:t>
            </a:r>
            <a:r>
              <a:rPr lang="en-US" i="1" dirty="0">
                <a:solidFill>
                  <a:schemeClr val="bg1"/>
                </a:solidFill>
                <a:latin typeface="Calibri" panose="020F0502020204030204" pitchFamily="34" charset="0"/>
                <a:cs typeface="Calibri" panose="020F0502020204030204" pitchFamily="34" charset="0"/>
              </a:rPr>
              <a:t>SARS-CoV-2</a:t>
            </a:r>
            <a:r>
              <a:rPr lang="en-US" dirty="0">
                <a:solidFill>
                  <a:schemeClr val="bg1"/>
                </a:solidFill>
                <a:latin typeface="Calibri" panose="020F0502020204030204" pitchFamily="34" charset="0"/>
                <a:cs typeface="Calibri" panose="020F0502020204030204" pitchFamily="34" charset="0"/>
              </a:rPr>
              <a:t>)</a:t>
            </a:r>
          </a:p>
          <a:p>
            <a:r>
              <a:rPr lang="en-US" b="1" dirty="0">
                <a:solidFill>
                  <a:schemeClr val="bg1"/>
                </a:solidFill>
                <a:effectLst/>
                <a:latin typeface="Calibri" panose="020F0502020204030204" pitchFamily="34" charset="0"/>
                <a:cs typeface="Calibri" panose="020F0502020204030204" pitchFamily="34" charset="0"/>
              </a:rPr>
              <a:t>Vertically-transmitted</a:t>
            </a:r>
            <a:r>
              <a:rPr lang="en-US" dirty="0">
                <a:solidFill>
                  <a:schemeClr val="bg1"/>
                </a:solidFill>
                <a:effectLst/>
                <a:latin typeface="Calibri" panose="020F0502020204030204" pitchFamily="34" charset="0"/>
                <a:cs typeface="Calibri" panose="020F0502020204030204" pitchFamily="34" charset="0"/>
              </a:rPr>
              <a:t> pathogens </a:t>
            </a:r>
            <a:r>
              <a:rPr lang="en-US" dirty="0">
                <a:solidFill>
                  <a:schemeClr val="bg1"/>
                </a:solidFill>
                <a:latin typeface="Calibri" panose="020F0502020204030204" pitchFamily="34" charset="0"/>
                <a:cs typeface="Calibri" panose="020F0502020204030204" pitchFamily="34" charset="0"/>
              </a:rPr>
              <a:t>–</a:t>
            </a:r>
            <a:r>
              <a:rPr lang="en-US" dirty="0">
                <a:solidFill>
                  <a:schemeClr val="bg1"/>
                </a:solidFill>
                <a:effectLst/>
                <a:latin typeface="Calibri" panose="020F0502020204030204" pitchFamily="34" charset="0"/>
                <a:cs typeface="Calibri" panose="020F0502020204030204" pitchFamily="34" charset="0"/>
              </a:rPr>
              <a:t> transmitted mother-to-child </a:t>
            </a:r>
            <a:r>
              <a:rPr lang="en-US" i="1" dirty="0">
                <a:solidFill>
                  <a:schemeClr val="bg1"/>
                </a:solidFill>
                <a:effectLst/>
                <a:latin typeface="Calibri" panose="020F0502020204030204" pitchFamily="34" charset="0"/>
                <a:cs typeface="Calibri" panose="020F0502020204030204" pitchFamily="34" charset="0"/>
              </a:rPr>
              <a:t>in utero</a:t>
            </a:r>
          </a:p>
          <a:p>
            <a:pPr lvl="1"/>
            <a:r>
              <a:rPr lang="en-US" dirty="0">
                <a:solidFill>
                  <a:schemeClr val="bg1"/>
                </a:solidFill>
                <a:latin typeface="Calibri" panose="020F0502020204030204" pitchFamily="34" charset="0"/>
                <a:cs typeface="Calibri" panose="020F0502020204030204" pitchFamily="34" charset="0"/>
              </a:rPr>
              <a:t>Ex: HIV, </a:t>
            </a:r>
            <a:r>
              <a:rPr lang="en-US" i="1" dirty="0">
                <a:solidFill>
                  <a:schemeClr val="bg1"/>
                </a:solidFill>
                <a:latin typeface="Calibri" panose="020F0502020204030204" pitchFamily="34" charset="0"/>
                <a:cs typeface="Calibri" panose="020F0502020204030204" pitchFamily="34" charset="0"/>
              </a:rPr>
              <a:t>Herpes simplex virus</a:t>
            </a:r>
            <a:r>
              <a:rPr lang="en-US" dirty="0">
                <a:solidFill>
                  <a:schemeClr val="bg1"/>
                </a:solidFill>
                <a:latin typeface="Calibri" panose="020F0502020204030204" pitchFamily="34" charset="0"/>
                <a:cs typeface="Calibri" panose="020F0502020204030204" pitchFamily="34" charset="0"/>
              </a:rPr>
              <a:t>, </a:t>
            </a:r>
            <a:r>
              <a:rPr lang="en-US" i="1" dirty="0">
                <a:solidFill>
                  <a:schemeClr val="bg1"/>
                </a:solidFill>
                <a:latin typeface="Calibri" panose="020F0502020204030204" pitchFamily="34" charset="0"/>
                <a:cs typeface="Calibri" panose="020F0502020204030204" pitchFamily="34" charset="0"/>
              </a:rPr>
              <a:t>Cytomegalovirus</a:t>
            </a:r>
            <a:r>
              <a:rPr lang="en-US" dirty="0">
                <a:solidFill>
                  <a:schemeClr val="bg1"/>
                </a:solidFill>
                <a:latin typeface="Calibri" panose="020F0502020204030204" pitchFamily="34" charset="0"/>
                <a:cs typeface="Calibri" panose="020F0502020204030204" pitchFamily="34" charset="0"/>
              </a:rPr>
              <a:t>, Rubella, Zika</a:t>
            </a:r>
            <a:endParaRPr lang="en-US" b="1" dirty="0">
              <a:solidFill>
                <a:schemeClr val="bg1"/>
              </a:solidFill>
              <a:latin typeface="Calibri" panose="020F0502020204030204" pitchFamily="34" charset="0"/>
              <a:cs typeface="Calibri" panose="020F0502020204030204" pitchFamily="34" charset="0"/>
            </a:endParaRPr>
          </a:p>
          <a:p>
            <a:r>
              <a:rPr lang="en-US" b="1" dirty="0">
                <a:solidFill>
                  <a:schemeClr val="bg1"/>
                </a:solidFill>
                <a:latin typeface="Calibri" panose="020F0502020204030204" pitchFamily="34" charset="0"/>
                <a:cs typeface="Calibri" panose="020F0502020204030204" pitchFamily="34" charset="0"/>
              </a:rPr>
              <a:t>Environmentally-transmitted</a:t>
            </a:r>
            <a:r>
              <a:rPr lang="en-US" dirty="0">
                <a:solidFill>
                  <a:schemeClr val="bg1"/>
                </a:solidFill>
                <a:latin typeface="Calibri" panose="020F0502020204030204" pitchFamily="34" charset="0"/>
                <a:cs typeface="Calibri" panose="020F0502020204030204" pitchFamily="34" charset="0"/>
              </a:rPr>
              <a:t> pathogens – transmitted outside host </a:t>
            </a:r>
            <a:r>
              <a:rPr lang="en-US" sz="2200" dirty="0">
                <a:solidFill>
                  <a:schemeClr val="bg1"/>
                </a:solidFill>
                <a:latin typeface="Calibri" panose="020F0502020204030204" pitchFamily="34" charset="0"/>
                <a:cs typeface="Calibri" panose="020F0502020204030204" pitchFamily="34" charset="0"/>
              </a:rPr>
              <a:t>(e.g. water, food)</a:t>
            </a:r>
            <a:r>
              <a:rPr lang="en-US" dirty="0">
                <a:solidFill>
                  <a:schemeClr val="bg1"/>
                </a:solidFill>
                <a:latin typeface="Calibri" panose="020F0502020204030204" pitchFamily="34" charset="0"/>
                <a:cs typeface="Calibri" panose="020F0502020204030204" pitchFamily="34" charset="0"/>
              </a:rPr>
              <a:t> </a:t>
            </a:r>
          </a:p>
          <a:p>
            <a:pPr lvl="1"/>
            <a:r>
              <a:rPr lang="en-US" dirty="0">
                <a:solidFill>
                  <a:schemeClr val="bg1"/>
                </a:solidFill>
                <a:cs typeface="Calibri" panose="020F0502020204030204" pitchFamily="34" charset="0"/>
              </a:rPr>
              <a:t>Ex: Cholera </a:t>
            </a:r>
            <a:r>
              <a:rPr lang="en-US" i="1" dirty="0">
                <a:solidFill>
                  <a:schemeClr val="bg1"/>
                </a:solidFill>
                <a:cs typeface="Calibri" panose="020F0502020204030204" pitchFamily="34" charset="0"/>
              </a:rPr>
              <a:t>(Vibrio cholerae</a:t>
            </a:r>
            <a:r>
              <a:rPr lang="en-US" dirty="0">
                <a:solidFill>
                  <a:schemeClr val="bg1"/>
                </a:solidFill>
                <a:cs typeface="Calibri" panose="020F0502020204030204" pitchFamily="34" charset="0"/>
              </a:rPr>
              <a:t>)</a:t>
            </a:r>
            <a:r>
              <a:rPr lang="en-US" i="1" dirty="0">
                <a:solidFill>
                  <a:schemeClr val="bg1"/>
                </a:solidFill>
                <a:cs typeface="Calibri" panose="020F0502020204030204" pitchFamily="34" charset="0"/>
              </a:rPr>
              <a:t>,</a:t>
            </a:r>
            <a:r>
              <a:rPr lang="en-US" dirty="0">
                <a:solidFill>
                  <a:schemeClr val="bg1"/>
                </a:solidFill>
                <a:cs typeface="Calibri" panose="020F0502020204030204" pitchFamily="34" charset="0"/>
              </a:rPr>
              <a:t> </a:t>
            </a:r>
            <a:r>
              <a:rPr lang="en-US" b="0" i="0" dirty="0">
                <a:solidFill>
                  <a:schemeClr val="bg1"/>
                </a:solidFill>
                <a:effectLst/>
              </a:rPr>
              <a:t>Salmonellosis (</a:t>
            </a:r>
            <a:r>
              <a:rPr lang="en-US" i="1" dirty="0">
                <a:solidFill>
                  <a:schemeClr val="bg1"/>
                </a:solidFill>
                <a:cs typeface="Calibri" panose="020F0502020204030204" pitchFamily="34" charset="0"/>
              </a:rPr>
              <a:t>Salmonella </a:t>
            </a:r>
            <a:r>
              <a:rPr lang="en-US" dirty="0">
                <a:solidFill>
                  <a:schemeClr val="bg1"/>
                </a:solidFill>
                <a:cs typeface="Calibri" panose="020F0502020204030204" pitchFamily="34" charset="0"/>
              </a:rPr>
              <a:t>spp. bacteria)</a:t>
            </a:r>
          </a:p>
          <a:p>
            <a:r>
              <a:rPr lang="en-US" b="1" dirty="0">
                <a:solidFill>
                  <a:schemeClr val="bg1"/>
                </a:solidFill>
                <a:effectLst/>
                <a:latin typeface="Calibri" panose="020F0502020204030204" pitchFamily="34" charset="0"/>
                <a:cs typeface="Calibri" panose="020F0502020204030204" pitchFamily="34" charset="0"/>
              </a:rPr>
              <a:t>Vector-borne </a:t>
            </a:r>
            <a:r>
              <a:rPr lang="en-US" dirty="0">
                <a:solidFill>
                  <a:schemeClr val="bg1"/>
                </a:solidFill>
                <a:effectLst/>
                <a:latin typeface="Calibri" panose="020F0502020204030204" pitchFamily="34" charset="0"/>
                <a:cs typeface="Calibri" panose="020F0502020204030204" pitchFamily="34" charset="0"/>
              </a:rPr>
              <a:t>diseases (a type of indirect transmission) are transmitted via blood-feeding arthropod (mosquitoes, ticks, fleas)</a:t>
            </a:r>
          </a:p>
          <a:p>
            <a:pPr lvl="1"/>
            <a:r>
              <a:rPr lang="en-US" dirty="0">
                <a:solidFill>
                  <a:schemeClr val="bg1"/>
                </a:solidFill>
                <a:latin typeface="Calibri" panose="020F0502020204030204" pitchFamily="34" charset="0"/>
                <a:cs typeface="Calibri" panose="020F0502020204030204" pitchFamily="34" charset="0"/>
              </a:rPr>
              <a:t>Ex: malaria, arboviruses (dengue, yellow fever), sleeping sickness, plague</a:t>
            </a:r>
            <a:endParaRPr lang="en-US" dirty="0">
              <a:solidFill>
                <a:schemeClr val="bg1"/>
              </a:solidFill>
              <a:effectLst/>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1ED6618E-E441-F9EF-DCE0-BE0F51E3093D}"/>
              </a:ext>
            </a:extLst>
          </p:cNvPr>
          <p:cNvSpPr/>
          <p:nvPr/>
        </p:nvSpPr>
        <p:spPr>
          <a:xfrm>
            <a:off x="62332" y="5658506"/>
            <a:ext cx="12115154" cy="119949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88451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C2B22-4547-B0D5-5A5C-01D0847FAC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4F9B37-EC95-E4FB-E155-45C760CD87F0}"/>
              </a:ext>
            </a:extLst>
          </p:cNvPr>
          <p:cNvSpPr>
            <a:spLocks noGrp="1"/>
          </p:cNvSpPr>
          <p:nvPr>
            <p:ph type="title"/>
          </p:nvPr>
        </p:nvSpPr>
        <p:spPr>
          <a:xfrm>
            <a:off x="838200" y="60326"/>
            <a:ext cx="10515600" cy="1325563"/>
          </a:xfrm>
        </p:spPr>
        <p:txBody>
          <a:bodyPr/>
          <a:lstStyle/>
          <a:p>
            <a:pPr algn="ctr"/>
            <a:r>
              <a:rPr lang="en-US" dirty="0">
                <a:solidFill>
                  <a:schemeClr val="bg1"/>
                </a:solidFill>
              </a:rPr>
              <a:t>Mechanisms of disease transmission</a:t>
            </a:r>
          </a:p>
        </p:txBody>
      </p:sp>
      <p:sp>
        <p:nvSpPr>
          <p:cNvPr id="4" name="Content Placeholder 7">
            <a:extLst>
              <a:ext uri="{FF2B5EF4-FFF2-40B4-BE49-F238E27FC236}">
                <a16:creationId xmlns:a16="http://schemas.microsoft.com/office/drawing/2014/main" id="{391B7BE3-42A0-AC53-07D1-6B54E40A8AEE}"/>
              </a:ext>
            </a:extLst>
          </p:cNvPr>
          <p:cNvSpPr txBox="1">
            <a:spLocks/>
          </p:cNvSpPr>
          <p:nvPr/>
        </p:nvSpPr>
        <p:spPr>
          <a:xfrm>
            <a:off x="76845" y="1199493"/>
            <a:ext cx="12192000" cy="62627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bg1"/>
                </a:solidFill>
                <a:latin typeface="Calibri" panose="020F0502020204030204" pitchFamily="34" charset="0"/>
                <a:cs typeface="Calibri" panose="020F0502020204030204" pitchFamily="34" charset="0"/>
              </a:rPr>
              <a:t>Directly-transmitted</a:t>
            </a:r>
            <a:r>
              <a:rPr lang="en-US" dirty="0">
                <a:solidFill>
                  <a:schemeClr val="bg1"/>
                </a:solidFill>
                <a:latin typeface="Calibri" panose="020F0502020204030204" pitchFamily="34" charset="0"/>
                <a:cs typeface="Calibri" panose="020F0502020204030204" pitchFamily="34" charset="0"/>
              </a:rPr>
              <a:t> diseases – transmitted via exchange of bodily fluids</a:t>
            </a:r>
          </a:p>
          <a:p>
            <a:pPr lvl="1"/>
            <a:r>
              <a:rPr lang="en-US" dirty="0">
                <a:solidFill>
                  <a:schemeClr val="bg1"/>
                </a:solidFill>
                <a:latin typeface="Calibri" panose="020F0502020204030204" pitchFamily="34" charset="0"/>
                <a:cs typeface="Calibri" panose="020F0502020204030204" pitchFamily="34" charset="0"/>
              </a:rPr>
              <a:t>Droplet (&gt; 5 microns ) spread or direct contact, includes sexually-transmitted pathogens</a:t>
            </a:r>
          </a:p>
          <a:p>
            <a:pPr lvl="1"/>
            <a:r>
              <a:rPr lang="en-US" dirty="0">
                <a:solidFill>
                  <a:schemeClr val="bg1"/>
                </a:solidFill>
                <a:latin typeface="Calibri" panose="020F0502020204030204" pitchFamily="34" charset="0"/>
                <a:cs typeface="Calibri" panose="020F0502020204030204" pitchFamily="34" charset="0"/>
              </a:rPr>
              <a:t>Ex: Smallpox </a:t>
            </a:r>
            <a:r>
              <a:rPr lang="en-US" i="1" dirty="0">
                <a:solidFill>
                  <a:schemeClr val="bg1"/>
                </a:solidFill>
                <a:latin typeface="Calibri" panose="020F0502020204030204" pitchFamily="34" charset="0"/>
                <a:cs typeface="Calibri" panose="020F0502020204030204" pitchFamily="34" charset="0"/>
              </a:rPr>
              <a:t>(Variola </a:t>
            </a:r>
            <a:r>
              <a:rPr lang="en-US" dirty="0">
                <a:solidFill>
                  <a:schemeClr val="bg1"/>
                </a:solidFill>
                <a:latin typeface="Calibri" panose="020F0502020204030204" pitchFamily="34" charset="0"/>
                <a:cs typeface="Calibri" panose="020F0502020204030204" pitchFamily="34" charset="0"/>
              </a:rPr>
              <a:t>spp.)</a:t>
            </a:r>
            <a:r>
              <a:rPr lang="en-US" i="1" dirty="0">
                <a:solidFill>
                  <a:schemeClr val="bg1"/>
                </a:solidFill>
                <a:latin typeface="Calibri" panose="020F0502020204030204" pitchFamily="34" charset="0"/>
                <a:cs typeface="Calibri" panose="020F0502020204030204" pitchFamily="34" charset="0"/>
              </a:rPr>
              <a:t>,</a:t>
            </a:r>
            <a:r>
              <a:rPr lang="en-US" dirty="0">
                <a:solidFill>
                  <a:schemeClr val="bg1"/>
                </a:solidFill>
                <a:latin typeface="Calibri" panose="020F0502020204030204" pitchFamily="34" charset="0"/>
                <a:cs typeface="Calibri" panose="020F0502020204030204" pitchFamily="34" charset="0"/>
              </a:rPr>
              <a:t> HIV, Mononucleosis (</a:t>
            </a:r>
            <a:r>
              <a:rPr lang="en-US" i="1" dirty="0">
                <a:solidFill>
                  <a:schemeClr val="bg1"/>
                </a:solidFill>
                <a:latin typeface="Calibri" panose="020F0502020204030204" pitchFamily="34" charset="0"/>
                <a:cs typeface="Calibri" panose="020F0502020204030204" pitchFamily="34" charset="0"/>
              </a:rPr>
              <a:t>Epstein Barr virus</a:t>
            </a:r>
            <a:r>
              <a:rPr lang="en-US" dirty="0">
                <a:solidFill>
                  <a:schemeClr val="bg1"/>
                </a:solidFill>
                <a:latin typeface="Calibri" panose="020F0502020204030204" pitchFamily="34" charset="0"/>
                <a:cs typeface="Calibri" panose="020F0502020204030204" pitchFamily="34" charset="0"/>
              </a:rPr>
              <a:t>)</a:t>
            </a:r>
          </a:p>
          <a:p>
            <a:r>
              <a:rPr lang="en-US" b="1" dirty="0">
                <a:solidFill>
                  <a:schemeClr val="bg1"/>
                </a:solidFill>
                <a:latin typeface="Calibri" panose="020F0502020204030204" pitchFamily="34" charset="0"/>
                <a:cs typeface="Calibri" panose="020F0502020204030204" pitchFamily="34" charset="0"/>
              </a:rPr>
              <a:t>Indirectly-transmitted </a:t>
            </a:r>
            <a:r>
              <a:rPr lang="en-US" dirty="0">
                <a:solidFill>
                  <a:schemeClr val="bg1"/>
                </a:solidFill>
                <a:latin typeface="Calibri" panose="020F0502020204030204" pitchFamily="34" charset="0"/>
                <a:cs typeface="Calibri" panose="020F0502020204030204" pitchFamily="34" charset="0"/>
              </a:rPr>
              <a:t>diseases – transmitted via droplets retained in air</a:t>
            </a:r>
          </a:p>
          <a:p>
            <a:pPr lvl="1"/>
            <a:r>
              <a:rPr lang="en-US" dirty="0">
                <a:solidFill>
                  <a:schemeClr val="bg1"/>
                </a:solidFill>
                <a:latin typeface="Calibri" panose="020F0502020204030204" pitchFamily="34" charset="0"/>
                <a:cs typeface="Calibri" panose="020F0502020204030204" pitchFamily="34" charset="0"/>
              </a:rPr>
              <a:t>Droplets &lt; 5 microns in diameter</a:t>
            </a:r>
          </a:p>
          <a:p>
            <a:pPr lvl="1"/>
            <a:r>
              <a:rPr lang="en-US" dirty="0">
                <a:solidFill>
                  <a:schemeClr val="bg1"/>
                </a:solidFill>
                <a:latin typeface="Calibri" panose="020F0502020204030204" pitchFamily="34" charset="0"/>
                <a:cs typeface="Calibri" panose="020F0502020204030204" pitchFamily="34" charset="0"/>
              </a:rPr>
              <a:t>Ex: Measles, COVID (</a:t>
            </a:r>
            <a:r>
              <a:rPr lang="en-US" i="1" dirty="0">
                <a:solidFill>
                  <a:schemeClr val="bg1"/>
                </a:solidFill>
                <a:latin typeface="Calibri" panose="020F0502020204030204" pitchFamily="34" charset="0"/>
                <a:cs typeface="Calibri" panose="020F0502020204030204" pitchFamily="34" charset="0"/>
              </a:rPr>
              <a:t>SARS-CoV-2</a:t>
            </a:r>
            <a:r>
              <a:rPr lang="en-US" dirty="0">
                <a:solidFill>
                  <a:schemeClr val="bg1"/>
                </a:solidFill>
                <a:latin typeface="Calibri" panose="020F0502020204030204" pitchFamily="34" charset="0"/>
                <a:cs typeface="Calibri" panose="020F0502020204030204" pitchFamily="34" charset="0"/>
              </a:rPr>
              <a:t>)</a:t>
            </a:r>
          </a:p>
          <a:p>
            <a:r>
              <a:rPr lang="en-US" b="1" dirty="0">
                <a:solidFill>
                  <a:schemeClr val="bg1"/>
                </a:solidFill>
                <a:effectLst/>
                <a:latin typeface="Calibri" panose="020F0502020204030204" pitchFamily="34" charset="0"/>
                <a:cs typeface="Calibri" panose="020F0502020204030204" pitchFamily="34" charset="0"/>
              </a:rPr>
              <a:t>Vertically-transmitted</a:t>
            </a:r>
            <a:r>
              <a:rPr lang="en-US" dirty="0">
                <a:solidFill>
                  <a:schemeClr val="bg1"/>
                </a:solidFill>
                <a:effectLst/>
                <a:latin typeface="Calibri" panose="020F0502020204030204" pitchFamily="34" charset="0"/>
                <a:cs typeface="Calibri" panose="020F0502020204030204" pitchFamily="34" charset="0"/>
              </a:rPr>
              <a:t> pathogens </a:t>
            </a:r>
            <a:r>
              <a:rPr lang="en-US" dirty="0">
                <a:solidFill>
                  <a:schemeClr val="bg1"/>
                </a:solidFill>
                <a:latin typeface="Calibri" panose="020F0502020204030204" pitchFamily="34" charset="0"/>
                <a:cs typeface="Calibri" panose="020F0502020204030204" pitchFamily="34" charset="0"/>
              </a:rPr>
              <a:t>–</a:t>
            </a:r>
            <a:r>
              <a:rPr lang="en-US" dirty="0">
                <a:solidFill>
                  <a:schemeClr val="bg1"/>
                </a:solidFill>
                <a:effectLst/>
                <a:latin typeface="Calibri" panose="020F0502020204030204" pitchFamily="34" charset="0"/>
                <a:cs typeface="Calibri" panose="020F0502020204030204" pitchFamily="34" charset="0"/>
              </a:rPr>
              <a:t> transmitted mother-to-child </a:t>
            </a:r>
            <a:r>
              <a:rPr lang="en-US" i="1" dirty="0">
                <a:solidFill>
                  <a:schemeClr val="bg1"/>
                </a:solidFill>
                <a:effectLst/>
                <a:latin typeface="Calibri" panose="020F0502020204030204" pitchFamily="34" charset="0"/>
                <a:cs typeface="Calibri" panose="020F0502020204030204" pitchFamily="34" charset="0"/>
              </a:rPr>
              <a:t>in utero</a:t>
            </a:r>
          </a:p>
          <a:p>
            <a:pPr lvl="1"/>
            <a:r>
              <a:rPr lang="en-US" dirty="0">
                <a:solidFill>
                  <a:schemeClr val="bg1"/>
                </a:solidFill>
                <a:latin typeface="Calibri" panose="020F0502020204030204" pitchFamily="34" charset="0"/>
                <a:cs typeface="Calibri" panose="020F0502020204030204" pitchFamily="34" charset="0"/>
              </a:rPr>
              <a:t>Ex: HIV, </a:t>
            </a:r>
            <a:r>
              <a:rPr lang="en-US" i="1" dirty="0">
                <a:solidFill>
                  <a:schemeClr val="bg1"/>
                </a:solidFill>
                <a:latin typeface="Calibri" panose="020F0502020204030204" pitchFamily="34" charset="0"/>
                <a:cs typeface="Calibri" panose="020F0502020204030204" pitchFamily="34" charset="0"/>
              </a:rPr>
              <a:t>Herpes simplex virus</a:t>
            </a:r>
            <a:r>
              <a:rPr lang="en-US" dirty="0">
                <a:solidFill>
                  <a:schemeClr val="bg1"/>
                </a:solidFill>
                <a:latin typeface="Calibri" panose="020F0502020204030204" pitchFamily="34" charset="0"/>
                <a:cs typeface="Calibri" panose="020F0502020204030204" pitchFamily="34" charset="0"/>
              </a:rPr>
              <a:t>, </a:t>
            </a:r>
            <a:r>
              <a:rPr lang="en-US" i="1" dirty="0">
                <a:solidFill>
                  <a:schemeClr val="bg1"/>
                </a:solidFill>
                <a:latin typeface="Calibri" panose="020F0502020204030204" pitchFamily="34" charset="0"/>
                <a:cs typeface="Calibri" panose="020F0502020204030204" pitchFamily="34" charset="0"/>
              </a:rPr>
              <a:t>Cytomegalovirus</a:t>
            </a:r>
            <a:r>
              <a:rPr lang="en-US" dirty="0">
                <a:solidFill>
                  <a:schemeClr val="bg1"/>
                </a:solidFill>
                <a:latin typeface="Calibri" panose="020F0502020204030204" pitchFamily="34" charset="0"/>
                <a:cs typeface="Calibri" panose="020F0502020204030204" pitchFamily="34" charset="0"/>
              </a:rPr>
              <a:t>, Rubella, Zika</a:t>
            </a:r>
            <a:endParaRPr lang="en-US" b="1" dirty="0">
              <a:solidFill>
                <a:schemeClr val="bg1"/>
              </a:solidFill>
              <a:latin typeface="Calibri" panose="020F0502020204030204" pitchFamily="34" charset="0"/>
              <a:cs typeface="Calibri" panose="020F0502020204030204" pitchFamily="34" charset="0"/>
            </a:endParaRPr>
          </a:p>
          <a:p>
            <a:r>
              <a:rPr lang="en-US" b="1" dirty="0">
                <a:solidFill>
                  <a:schemeClr val="bg1"/>
                </a:solidFill>
                <a:latin typeface="Calibri" panose="020F0502020204030204" pitchFamily="34" charset="0"/>
                <a:cs typeface="Calibri" panose="020F0502020204030204" pitchFamily="34" charset="0"/>
              </a:rPr>
              <a:t>Environmentally-transmitted</a:t>
            </a:r>
            <a:r>
              <a:rPr lang="en-US" dirty="0">
                <a:solidFill>
                  <a:schemeClr val="bg1"/>
                </a:solidFill>
                <a:latin typeface="Calibri" panose="020F0502020204030204" pitchFamily="34" charset="0"/>
                <a:cs typeface="Calibri" panose="020F0502020204030204" pitchFamily="34" charset="0"/>
              </a:rPr>
              <a:t> pathogens – transmitted outside host </a:t>
            </a:r>
            <a:r>
              <a:rPr lang="en-US" sz="2200" dirty="0">
                <a:solidFill>
                  <a:schemeClr val="bg1"/>
                </a:solidFill>
                <a:latin typeface="Calibri" panose="020F0502020204030204" pitchFamily="34" charset="0"/>
                <a:cs typeface="Calibri" panose="020F0502020204030204" pitchFamily="34" charset="0"/>
              </a:rPr>
              <a:t>(e.g. water, food)</a:t>
            </a:r>
            <a:r>
              <a:rPr lang="en-US" dirty="0">
                <a:solidFill>
                  <a:schemeClr val="bg1"/>
                </a:solidFill>
                <a:latin typeface="Calibri" panose="020F0502020204030204" pitchFamily="34" charset="0"/>
                <a:cs typeface="Calibri" panose="020F0502020204030204" pitchFamily="34" charset="0"/>
              </a:rPr>
              <a:t> </a:t>
            </a:r>
          </a:p>
          <a:p>
            <a:pPr lvl="1"/>
            <a:r>
              <a:rPr lang="en-US" dirty="0">
                <a:solidFill>
                  <a:schemeClr val="bg1"/>
                </a:solidFill>
                <a:cs typeface="Calibri" panose="020F0502020204030204" pitchFamily="34" charset="0"/>
              </a:rPr>
              <a:t>Ex: Cholera </a:t>
            </a:r>
            <a:r>
              <a:rPr lang="en-US" i="1" dirty="0">
                <a:solidFill>
                  <a:schemeClr val="bg1"/>
                </a:solidFill>
                <a:cs typeface="Calibri" panose="020F0502020204030204" pitchFamily="34" charset="0"/>
              </a:rPr>
              <a:t>(Vibrio cholerae</a:t>
            </a:r>
            <a:r>
              <a:rPr lang="en-US" dirty="0">
                <a:solidFill>
                  <a:schemeClr val="bg1"/>
                </a:solidFill>
                <a:cs typeface="Calibri" panose="020F0502020204030204" pitchFamily="34" charset="0"/>
              </a:rPr>
              <a:t>)</a:t>
            </a:r>
            <a:r>
              <a:rPr lang="en-US" i="1" dirty="0">
                <a:solidFill>
                  <a:schemeClr val="bg1"/>
                </a:solidFill>
                <a:cs typeface="Calibri" panose="020F0502020204030204" pitchFamily="34" charset="0"/>
              </a:rPr>
              <a:t>,</a:t>
            </a:r>
            <a:r>
              <a:rPr lang="en-US" dirty="0">
                <a:solidFill>
                  <a:schemeClr val="bg1"/>
                </a:solidFill>
                <a:cs typeface="Calibri" panose="020F0502020204030204" pitchFamily="34" charset="0"/>
              </a:rPr>
              <a:t> </a:t>
            </a:r>
            <a:r>
              <a:rPr lang="en-US" b="0" i="0" dirty="0">
                <a:solidFill>
                  <a:schemeClr val="bg1"/>
                </a:solidFill>
                <a:effectLst/>
              </a:rPr>
              <a:t>Salmonellosis (</a:t>
            </a:r>
            <a:r>
              <a:rPr lang="en-US" i="1" dirty="0">
                <a:solidFill>
                  <a:schemeClr val="bg1"/>
                </a:solidFill>
                <a:cs typeface="Calibri" panose="020F0502020204030204" pitchFamily="34" charset="0"/>
              </a:rPr>
              <a:t>Salmonella </a:t>
            </a:r>
            <a:r>
              <a:rPr lang="en-US" dirty="0">
                <a:solidFill>
                  <a:schemeClr val="bg1"/>
                </a:solidFill>
                <a:cs typeface="Calibri" panose="020F0502020204030204" pitchFamily="34" charset="0"/>
              </a:rPr>
              <a:t>spp. bacteria)</a:t>
            </a:r>
          </a:p>
          <a:p>
            <a:r>
              <a:rPr lang="en-US" b="1" dirty="0">
                <a:solidFill>
                  <a:schemeClr val="bg1"/>
                </a:solidFill>
                <a:effectLst/>
                <a:latin typeface="Calibri" panose="020F0502020204030204" pitchFamily="34" charset="0"/>
                <a:cs typeface="Calibri" panose="020F0502020204030204" pitchFamily="34" charset="0"/>
              </a:rPr>
              <a:t>Vector-borne </a:t>
            </a:r>
            <a:r>
              <a:rPr lang="en-US" dirty="0">
                <a:solidFill>
                  <a:schemeClr val="bg1"/>
                </a:solidFill>
                <a:effectLst/>
                <a:latin typeface="Calibri" panose="020F0502020204030204" pitchFamily="34" charset="0"/>
                <a:cs typeface="Calibri" panose="020F0502020204030204" pitchFamily="34" charset="0"/>
              </a:rPr>
              <a:t>diseases (a type of indirect transmission) are transmitted via blood-feeding arthropod (mosquitoes, ticks, fleas)</a:t>
            </a:r>
          </a:p>
          <a:p>
            <a:pPr lvl="1"/>
            <a:r>
              <a:rPr lang="en-US" dirty="0">
                <a:solidFill>
                  <a:schemeClr val="bg1"/>
                </a:solidFill>
                <a:latin typeface="Calibri" panose="020F0502020204030204" pitchFamily="34" charset="0"/>
                <a:cs typeface="Calibri" panose="020F0502020204030204" pitchFamily="34" charset="0"/>
              </a:rPr>
              <a:t>Ex: malaria, arboviruses (dengue, yellow fever), sleeping sickness, plague</a:t>
            </a:r>
            <a:endParaRPr lang="en-US" dirty="0">
              <a:solidFill>
                <a:schemeClr val="bg1"/>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527151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7F291-5CCA-1439-3BE9-D19A4A0405F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1EDDF74-B0F9-2DA5-20C7-780C5294984F}"/>
              </a:ext>
            </a:extLst>
          </p:cNvPr>
          <p:cNvSpPr/>
          <p:nvPr/>
        </p:nvSpPr>
        <p:spPr>
          <a:xfrm>
            <a:off x="4202431" y="1652486"/>
            <a:ext cx="1653540" cy="3978591"/>
          </a:xfrm>
          <a:prstGeom prst="rect">
            <a:avLst/>
          </a:prstGeom>
          <a:solidFill>
            <a:srgbClr val="FFFF00">
              <a:alpha val="5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 name="Oval 3">
            <a:extLst>
              <a:ext uri="{FF2B5EF4-FFF2-40B4-BE49-F238E27FC236}">
                <a16:creationId xmlns:a16="http://schemas.microsoft.com/office/drawing/2014/main" id="{BDB3A28B-F433-66F6-3FC4-096DB23AC65E}"/>
              </a:ext>
            </a:extLst>
          </p:cNvPr>
          <p:cNvSpPr/>
          <p:nvPr/>
        </p:nvSpPr>
        <p:spPr>
          <a:xfrm>
            <a:off x="6812281" y="3076658"/>
            <a:ext cx="1051558" cy="1043940"/>
          </a:xfrm>
          <a:prstGeom prst="ellipse">
            <a:avLst/>
          </a:prstGeom>
          <a:solidFill>
            <a:schemeClr val="tx1"/>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solidFill>
            </a:endParaRPr>
          </a:p>
        </p:txBody>
      </p:sp>
      <p:sp>
        <p:nvSpPr>
          <p:cNvPr id="5" name="Rectangle 4">
            <a:extLst>
              <a:ext uri="{FF2B5EF4-FFF2-40B4-BE49-F238E27FC236}">
                <a16:creationId xmlns:a16="http://schemas.microsoft.com/office/drawing/2014/main" id="{38AC8CF3-036B-43F2-929D-A6F103F19A41}"/>
              </a:ext>
            </a:extLst>
          </p:cNvPr>
          <p:cNvSpPr/>
          <p:nvPr/>
        </p:nvSpPr>
        <p:spPr>
          <a:xfrm>
            <a:off x="4564381" y="2083160"/>
            <a:ext cx="929640" cy="89916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solidFill>
            </a:endParaRPr>
          </a:p>
        </p:txBody>
      </p:sp>
      <p:sp>
        <p:nvSpPr>
          <p:cNvPr id="8" name="Oval 7">
            <a:extLst>
              <a:ext uri="{FF2B5EF4-FFF2-40B4-BE49-F238E27FC236}">
                <a16:creationId xmlns:a16="http://schemas.microsoft.com/office/drawing/2014/main" id="{E5CF3A77-839F-892D-ABF5-B1846E0E3250}"/>
              </a:ext>
            </a:extLst>
          </p:cNvPr>
          <p:cNvSpPr/>
          <p:nvPr/>
        </p:nvSpPr>
        <p:spPr>
          <a:xfrm>
            <a:off x="4520566" y="4143132"/>
            <a:ext cx="1051558" cy="1043940"/>
          </a:xfrm>
          <a:prstGeom prst="ellipse">
            <a:avLst/>
          </a:prstGeom>
          <a:solidFill>
            <a:schemeClr val="tx1"/>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solidFill>
            </a:endParaRPr>
          </a:p>
        </p:txBody>
      </p:sp>
      <p:cxnSp>
        <p:nvCxnSpPr>
          <p:cNvPr id="12" name="Straight Arrow Connector 11">
            <a:extLst>
              <a:ext uri="{FF2B5EF4-FFF2-40B4-BE49-F238E27FC236}">
                <a16:creationId xmlns:a16="http://schemas.microsoft.com/office/drawing/2014/main" id="{6279BCFD-9F1C-66BD-0C89-8AB1F3D58AE7}"/>
              </a:ext>
            </a:extLst>
          </p:cNvPr>
          <p:cNvCxnSpPr>
            <a:cxnSpLocks/>
          </p:cNvCxnSpPr>
          <p:nvPr/>
        </p:nvCxnSpPr>
        <p:spPr>
          <a:xfrm>
            <a:off x="5513071" y="2580512"/>
            <a:ext cx="1203960" cy="496147"/>
          </a:xfrm>
          <a:prstGeom prst="straightConnector1">
            <a:avLst/>
          </a:prstGeom>
          <a:ln w="38100">
            <a:solidFill>
              <a:srgbClr val="C00000"/>
            </a:solidFill>
            <a:headEnd w="med" len="med"/>
            <a:tailEnd type="triangle" w="lg" len="med"/>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AFA8E74B-917E-A3C1-1EBA-BD28EB5D434D}"/>
              </a:ext>
            </a:extLst>
          </p:cNvPr>
          <p:cNvCxnSpPr>
            <a:cxnSpLocks/>
            <a:stCxn id="8" idx="6"/>
          </p:cNvCxnSpPr>
          <p:nvPr/>
        </p:nvCxnSpPr>
        <p:spPr>
          <a:xfrm flipV="1">
            <a:off x="5572124" y="4042632"/>
            <a:ext cx="1123950" cy="622470"/>
          </a:xfrm>
          <a:prstGeom prst="straightConnector1">
            <a:avLst/>
          </a:prstGeom>
          <a:ln w="38100">
            <a:solidFill>
              <a:srgbClr val="C00000"/>
            </a:solidFill>
            <a:tailEnd type="triangle" w="lg" len="med"/>
          </a:ln>
        </p:spPr>
        <p:style>
          <a:lnRef idx="3">
            <a:schemeClr val="dk1"/>
          </a:lnRef>
          <a:fillRef idx="0">
            <a:schemeClr val="dk1"/>
          </a:fillRef>
          <a:effectRef idx="2">
            <a:schemeClr val="dk1"/>
          </a:effectRef>
          <a:fontRef idx="minor">
            <a:schemeClr val="tx1"/>
          </a:fontRef>
        </p:style>
      </p:cxnSp>
      <p:pic>
        <p:nvPicPr>
          <p:cNvPr id="16" name="Graphic 15" descr="Man with baby with solid fill">
            <a:extLst>
              <a:ext uri="{FF2B5EF4-FFF2-40B4-BE49-F238E27FC236}">
                <a16:creationId xmlns:a16="http://schemas.microsoft.com/office/drawing/2014/main" id="{6146F308-4817-F402-E452-7FE8576FDE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07529" y="3101757"/>
            <a:ext cx="914400" cy="914400"/>
          </a:xfrm>
          <a:prstGeom prst="rect">
            <a:avLst/>
          </a:prstGeom>
        </p:spPr>
      </p:pic>
      <p:sp>
        <p:nvSpPr>
          <p:cNvPr id="21" name="TextBox 20">
            <a:extLst>
              <a:ext uri="{FF2B5EF4-FFF2-40B4-BE49-F238E27FC236}">
                <a16:creationId xmlns:a16="http://schemas.microsoft.com/office/drawing/2014/main" id="{E4876A10-631F-3482-4DBD-EF166D04B088}"/>
              </a:ext>
            </a:extLst>
          </p:cNvPr>
          <p:cNvSpPr txBox="1"/>
          <p:nvPr/>
        </p:nvSpPr>
        <p:spPr>
          <a:xfrm>
            <a:off x="3939541" y="5657484"/>
            <a:ext cx="2209800" cy="369332"/>
          </a:xfrm>
          <a:prstGeom prst="rect">
            <a:avLst/>
          </a:prstGeom>
          <a:noFill/>
        </p:spPr>
        <p:txBody>
          <a:bodyPr wrap="square" rtlCol="0">
            <a:spAutoFit/>
          </a:bodyPr>
          <a:lstStyle/>
          <a:p>
            <a:pPr algn="ctr"/>
            <a:r>
              <a:rPr lang="en-US" dirty="0">
                <a:solidFill>
                  <a:schemeClr val="bg1"/>
                </a:solidFill>
              </a:rPr>
              <a:t>reservoir population </a:t>
            </a:r>
          </a:p>
        </p:txBody>
      </p:sp>
      <p:cxnSp>
        <p:nvCxnSpPr>
          <p:cNvPr id="2" name="Straight Arrow Connector 1">
            <a:extLst>
              <a:ext uri="{FF2B5EF4-FFF2-40B4-BE49-F238E27FC236}">
                <a16:creationId xmlns:a16="http://schemas.microsoft.com/office/drawing/2014/main" id="{3EF01F98-5435-A689-A1A4-73FCFC1886A0}"/>
              </a:ext>
            </a:extLst>
          </p:cNvPr>
          <p:cNvCxnSpPr/>
          <p:nvPr/>
        </p:nvCxnSpPr>
        <p:spPr>
          <a:xfrm>
            <a:off x="5042115" y="3091696"/>
            <a:ext cx="0" cy="950936"/>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F91E884-EED7-38CB-070C-F9A6BFFB477D}"/>
              </a:ext>
            </a:extLst>
          </p:cNvPr>
          <p:cNvSpPr txBox="1"/>
          <p:nvPr/>
        </p:nvSpPr>
        <p:spPr>
          <a:xfrm>
            <a:off x="1524000" y="2436679"/>
            <a:ext cx="2708566" cy="1200329"/>
          </a:xfrm>
          <a:prstGeom prst="rect">
            <a:avLst/>
          </a:prstGeom>
          <a:noFill/>
        </p:spPr>
        <p:txBody>
          <a:bodyPr wrap="square" rtlCol="0">
            <a:spAutoFit/>
          </a:bodyPr>
          <a:lstStyle/>
          <a:p>
            <a:pPr algn="ctr"/>
            <a:r>
              <a:rPr lang="en-US" dirty="0">
                <a:solidFill>
                  <a:schemeClr val="bg1"/>
                </a:solidFill>
              </a:rPr>
              <a:t>maintenance </a:t>
            </a:r>
          </a:p>
          <a:p>
            <a:pPr algn="ctr"/>
            <a:r>
              <a:rPr lang="en-US" dirty="0">
                <a:solidFill>
                  <a:schemeClr val="bg1"/>
                </a:solidFill>
              </a:rPr>
              <a:t>population </a:t>
            </a:r>
          </a:p>
          <a:p>
            <a:pPr algn="ctr"/>
            <a:r>
              <a:rPr lang="en-US" dirty="0">
                <a:solidFill>
                  <a:schemeClr val="bg1"/>
                </a:solidFill>
              </a:rPr>
              <a:t>(&gt; critical community size, CCS)</a:t>
            </a:r>
          </a:p>
        </p:txBody>
      </p:sp>
      <p:sp>
        <p:nvSpPr>
          <p:cNvPr id="10" name="TextBox 9">
            <a:extLst>
              <a:ext uri="{FF2B5EF4-FFF2-40B4-BE49-F238E27FC236}">
                <a16:creationId xmlns:a16="http://schemas.microsoft.com/office/drawing/2014/main" id="{EA1DF699-3222-616D-C2A3-6B49905344EC}"/>
              </a:ext>
            </a:extLst>
          </p:cNvPr>
          <p:cNvSpPr txBox="1"/>
          <p:nvPr/>
        </p:nvSpPr>
        <p:spPr>
          <a:xfrm>
            <a:off x="1895474" y="4026716"/>
            <a:ext cx="2023110" cy="923330"/>
          </a:xfrm>
          <a:prstGeom prst="rect">
            <a:avLst/>
          </a:prstGeom>
          <a:noFill/>
        </p:spPr>
        <p:txBody>
          <a:bodyPr wrap="square" rtlCol="0">
            <a:spAutoFit/>
          </a:bodyPr>
          <a:lstStyle/>
          <a:p>
            <a:pPr algn="ctr"/>
            <a:r>
              <a:rPr lang="en-US" dirty="0">
                <a:solidFill>
                  <a:schemeClr val="bg1"/>
                </a:solidFill>
              </a:rPr>
              <a:t>non-maintenance population </a:t>
            </a:r>
          </a:p>
          <a:p>
            <a:pPr algn="ctr"/>
            <a:r>
              <a:rPr lang="en-US" dirty="0">
                <a:solidFill>
                  <a:schemeClr val="bg1"/>
                </a:solidFill>
              </a:rPr>
              <a:t>(&lt; CCS)</a:t>
            </a:r>
          </a:p>
        </p:txBody>
      </p:sp>
      <p:sp>
        <p:nvSpPr>
          <p:cNvPr id="19" name="TextBox 18">
            <a:extLst>
              <a:ext uri="{FF2B5EF4-FFF2-40B4-BE49-F238E27FC236}">
                <a16:creationId xmlns:a16="http://schemas.microsoft.com/office/drawing/2014/main" id="{2E3BECBC-D20B-7AC9-4623-68607A73CD01}"/>
              </a:ext>
            </a:extLst>
          </p:cNvPr>
          <p:cNvSpPr txBox="1"/>
          <p:nvPr/>
        </p:nvSpPr>
        <p:spPr>
          <a:xfrm>
            <a:off x="8724899" y="6382456"/>
            <a:ext cx="3372787" cy="461665"/>
          </a:xfrm>
          <a:prstGeom prst="rect">
            <a:avLst/>
          </a:prstGeom>
          <a:noFill/>
        </p:spPr>
        <p:txBody>
          <a:bodyPr wrap="square" rtlCol="0">
            <a:spAutoFit/>
          </a:bodyPr>
          <a:lstStyle/>
          <a:p>
            <a:pPr algn="r"/>
            <a:r>
              <a:rPr lang="en-US" sz="1200" dirty="0" err="1">
                <a:solidFill>
                  <a:schemeClr val="bg1"/>
                </a:solidFill>
              </a:rPr>
              <a:t>Lembo</a:t>
            </a:r>
            <a:r>
              <a:rPr lang="en-US" sz="1200" dirty="0">
                <a:solidFill>
                  <a:schemeClr val="bg1"/>
                </a:solidFill>
              </a:rPr>
              <a:t> et al. 2008. </a:t>
            </a:r>
            <a:r>
              <a:rPr lang="en-US" sz="1200" i="1" dirty="0">
                <a:solidFill>
                  <a:schemeClr val="bg1"/>
                </a:solidFill>
              </a:rPr>
              <a:t>Journal of Animal Ecology</a:t>
            </a:r>
            <a:endParaRPr lang="en-US" sz="1200" dirty="0">
              <a:solidFill>
                <a:schemeClr val="bg1"/>
              </a:solidFill>
            </a:endParaRPr>
          </a:p>
          <a:p>
            <a:pPr algn="r"/>
            <a:r>
              <a:rPr lang="en-US" sz="1200" dirty="0">
                <a:solidFill>
                  <a:schemeClr val="bg1"/>
                </a:solidFill>
              </a:rPr>
              <a:t>Haydon et al. 2002. </a:t>
            </a:r>
            <a:r>
              <a:rPr lang="en-US" sz="1200" i="1" dirty="0">
                <a:solidFill>
                  <a:schemeClr val="bg1"/>
                </a:solidFill>
              </a:rPr>
              <a:t>Emerging Infectious Diseases.</a:t>
            </a:r>
            <a:endParaRPr lang="en-US" sz="1200" dirty="0">
              <a:solidFill>
                <a:schemeClr val="bg1"/>
              </a:solidFill>
            </a:endParaRPr>
          </a:p>
        </p:txBody>
      </p:sp>
      <p:sp>
        <p:nvSpPr>
          <p:cNvPr id="20" name="TextBox 19">
            <a:extLst>
              <a:ext uri="{FF2B5EF4-FFF2-40B4-BE49-F238E27FC236}">
                <a16:creationId xmlns:a16="http://schemas.microsoft.com/office/drawing/2014/main" id="{E2AA9483-4F8E-2751-8EF2-C7E2AEEB784B}"/>
              </a:ext>
            </a:extLst>
          </p:cNvPr>
          <p:cNvSpPr txBox="1"/>
          <p:nvPr/>
        </p:nvSpPr>
        <p:spPr>
          <a:xfrm>
            <a:off x="7863839" y="3275463"/>
            <a:ext cx="1722120" cy="646331"/>
          </a:xfrm>
          <a:prstGeom prst="rect">
            <a:avLst/>
          </a:prstGeom>
          <a:noFill/>
        </p:spPr>
        <p:txBody>
          <a:bodyPr wrap="square" rtlCol="0">
            <a:spAutoFit/>
          </a:bodyPr>
          <a:lstStyle/>
          <a:p>
            <a:pPr algn="ctr"/>
            <a:r>
              <a:rPr lang="en-US" dirty="0">
                <a:solidFill>
                  <a:schemeClr val="bg1"/>
                </a:solidFill>
              </a:rPr>
              <a:t>human population</a:t>
            </a:r>
          </a:p>
        </p:txBody>
      </p:sp>
      <p:sp>
        <p:nvSpPr>
          <p:cNvPr id="11" name="Title 1">
            <a:extLst>
              <a:ext uri="{FF2B5EF4-FFF2-40B4-BE49-F238E27FC236}">
                <a16:creationId xmlns:a16="http://schemas.microsoft.com/office/drawing/2014/main" id="{337358F7-FE52-338E-51F2-9302F92E29F5}"/>
              </a:ext>
            </a:extLst>
          </p:cNvPr>
          <p:cNvSpPr txBox="1">
            <a:spLocks/>
          </p:cNvSpPr>
          <p:nvPr/>
        </p:nvSpPr>
        <p:spPr>
          <a:xfrm>
            <a:off x="646939" y="244711"/>
            <a:ext cx="1041806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b="1" dirty="0">
                <a:solidFill>
                  <a:srgbClr val="C00000"/>
                </a:solidFill>
                <a:latin typeface="+mn-lt"/>
              </a:rPr>
              <a:t>Zoonosis</a:t>
            </a:r>
            <a:r>
              <a:rPr lang="en-US" sz="3300" dirty="0">
                <a:solidFill>
                  <a:schemeClr val="bg1"/>
                </a:solidFill>
                <a:latin typeface="+mn-lt"/>
              </a:rPr>
              <a:t> is the transmission of a pathogen from a </a:t>
            </a:r>
            <a:r>
              <a:rPr lang="en-US" sz="3300" b="1" dirty="0">
                <a:solidFill>
                  <a:srgbClr val="C00000"/>
                </a:solidFill>
                <a:latin typeface="+mn-lt"/>
              </a:rPr>
              <a:t>wildlife</a:t>
            </a:r>
            <a:r>
              <a:rPr lang="en-US" sz="3300" b="1" dirty="0">
                <a:solidFill>
                  <a:schemeClr val="bg1"/>
                </a:solidFill>
                <a:latin typeface="+mn-lt"/>
              </a:rPr>
              <a:t> </a:t>
            </a:r>
            <a:r>
              <a:rPr lang="en-US" sz="3300" b="1" dirty="0">
                <a:solidFill>
                  <a:srgbClr val="C00000"/>
                </a:solidFill>
                <a:latin typeface="+mn-lt"/>
              </a:rPr>
              <a:t>reservoir host</a:t>
            </a:r>
            <a:r>
              <a:rPr lang="en-US" sz="3300" b="1" dirty="0">
                <a:solidFill>
                  <a:schemeClr val="bg1"/>
                </a:solidFill>
                <a:latin typeface="+mn-lt"/>
              </a:rPr>
              <a:t> </a:t>
            </a:r>
            <a:r>
              <a:rPr lang="en-US" sz="3300" dirty="0">
                <a:solidFill>
                  <a:schemeClr val="bg1"/>
                </a:solidFill>
                <a:latin typeface="+mn-lt"/>
              </a:rPr>
              <a:t>to a </a:t>
            </a:r>
            <a:r>
              <a:rPr lang="en-US" sz="3300" b="1" dirty="0">
                <a:solidFill>
                  <a:srgbClr val="C00000"/>
                </a:solidFill>
                <a:latin typeface="+mn-lt"/>
              </a:rPr>
              <a:t>human target host </a:t>
            </a:r>
            <a:r>
              <a:rPr lang="en-US" sz="3300" dirty="0">
                <a:solidFill>
                  <a:schemeClr val="bg1"/>
                </a:solidFill>
                <a:latin typeface="+mn-lt"/>
              </a:rPr>
              <a:t>population.</a:t>
            </a:r>
          </a:p>
        </p:txBody>
      </p:sp>
    </p:spTree>
    <p:extLst>
      <p:ext uri="{BB962C8B-B14F-4D97-AF65-F5344CB8AC3E}">
        <p14:creationId xmlns:p14="http://schemas.microsoft.com/office/powerpoint/2010/main" val="22316849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06DD3-E32A-41E9-DFF5-D6D4820438BE}"/>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7D942B1-EEB8-EB8E-AD28-04E1DE4DF037}"/>
              </a:ext>
            </a:extLst>
          </p:cNvPr>
          <p:cNvSpPr/>
          <p:nvPr/>
        </p:nvSpPr>
        <p:spPr>
          <a:xfrm>
            <a:off x="4202431" y="1652486"/>
            <a:ext cx="1653540" cy="3978591"/>
          </a:xfrm>
          <a:prstGeom prst="rect">
            <a:avLst/>
          </a:prstGeom>
          <a:solidFill>
            <a:srgbClr val="FFFF00">
              <a:alpha val="5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 name="Oval 3">
            <a:extLst>
              <a:ext uri="{FF2B5EF4-FFF2-40B4-BE49-F238E27FC236}">
                <a16:creationId xmlns:a16="http://schemas.microsoft.com/office/drawing/2014/main" id="{84319581-8C43-DB0C-8F4C-AF314DC55590}"/>
              </a:ext>
            </a:extLst>
          </p:cNvPr>
          <p:cNvSpPr/>
          <p:nvPr/>
        </p:nvSpPr>
        <p:spPr>
          <a:xfrm>
            <a:off x="6812281" y="3076658"/>
            <a:ext cx="1051558" cy="1043940"/>
          </a:xfrm>
          <a:prstGeom prst="ellipse">
            <a:avLst/>
          </a:prstGeom>
          <a:solidFill>
            <a:schemeClr val="tx1"/>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solidFill>
            </a:endParaRPr>
          </a:p>
        </p:txBody>
      </p:sp>
      <p:sp>
        <p:nvSpPr>
          <p:cNvPr id="5" name="Rectangle 4">
            <a:extLst>
              <a:ext uri="{FF2B5EF4-FFF2-40B4-BE49-F238E27FC236}">
                <a16:creationId xmlns:a16="http://schemas.microsoft.com/office/drawing/2014/main" id="{94DEF4B3-34A3-30AA-DBC0-F4238430DEA6}"/>
              </a:ext>
            </a:extLst>
          </p:cNvPr>
          <p:cNvSpPr/>
          <p:nvPr/>
        </p:nvSpPr>
        <p:spPr>
          <a:xfrm>
            <a:off x="4564381" y="2083160"/>
            <a:ext cx="929640" cy="89916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solidFill>
            </a:endParaRPr>
          </a:p>
        </p:txBody>
      </p:sp>
      <p:sp>
        <p:nvSpPr>
          <p:cNvPr id="8" name="Oval 7">
            <a:extLst>
              <a:ext uri="{FF2B5EF4-FFF2-40B4-BE49-F238E27FC236}">
                <a16:creationId xmlns:a16="http://schemas.microsoft.com/office/drawing/2014/main" id="{54963220-1DB1-ADC6-AC8D-19713FE24DA5}"/>
              </a:ext>
            </a:extLst>
          </p:cNvPr>
          <p:cNvSpPr/>
          <p:nvPr/>
        </p:nvSpPr>
        <p:spPr>
          <a:xfrm>
            <a:off x="4520566" y="4143132"/>
            <a:ext cx="1051558" cy="1043940"/>
          </a:xfrm>
          <a:prstGeom prst="ellipse">
            <a:avLst/>
          </a:prstGeom>
          <a:solidFill>
            <a:schemeClr val="tx1"/>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solidFill>
            </a:endParaRPr>
          </a:p>
        </p:txBody>
      </p:sp>
      <p:cxnSp>
        <p:nvCxnSpPr>
          <p:cNvPr id="12" name="Straight Arrow Connector 11">
            <a:extLst>
              <a:ext uri="{FF2B5EF4-FFF2-40B4-BE49-F238E27FC236}">
                <a16:creationId xmlns:a16="http://schemas.microsoft.com/office/drawing/2014/main" id="{0A4D26D5-FC74-66CF-7D11-7B244FEFF2BE}"/>
              </a:ext>
            </a:extLst>
          </p:cNvPr>
          <p:cNvCxnSpPr>
            <a:cxnSpLocks/>
          </p:cNvCxnSpPr>
          <p:nvPr/>
        </p:nvCxnSpPr>
        <p:spPr>
          <a:xfrm>
            <a:off x="5513071" y="2580512"/>
            <a:ext cx="1203960" cy="496147"/>
          </a:xfrm>
          <a:prstGeom prst="straightConnector1">
            <a:avLst/>
          </a:prstGeom>
          <a:ln w="38100">
            <a:solidFill>
              <a:srgbClr val="C00000"/>
            </a:solidFill>
            <a:headEnd w="med" len="med"/>
            <a:tailEnd type="triangle" w="lg" len="med"/>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2EF6EE09-7F27-0BDD-18EE-572843FD1AC2}"/>
              </a:ext>
            </a:extLst>
          </p:cNvPr>
          <p:cNvCxnSpPr>
            <a:cxnSpLocks/>
            <a:stCxn id="8" idx="6"/>
          </p:cNvCxnSpPr>
          <p:nvPr/>
        </p:nvCxnSpPr>
        <p:spPr>
          <a:xfrm flipV="1">
            <a:off x="5572124" y="4042632"/>
            <a:ext cx="1123950" cy="622470"/>
          </a:xfrm>
          <a:prstGeom prst="straightConnector1">
            <a:avLst/>
          </a:prstGeom>
          <a:ln w="38100">
            <a:solidFill>
              <a:srgbClr val="C00000"/>
            </a:solidFill>
            <a:tailEnd type="triangle" w="lg" len="med"/>
          </a:ln>
        </p:spPr>
        <p:style>
          <a:lnRef idx="3">
            <a:schemeClr val="dk1"/>
          </a:lnRef>
          <a:fillRef idx="0">
            <a:schemeClr val="dk1"/>
          </a:fillRef>
          <a:effectRef idx="2">
            <a:schemeClr val="dk1"/>
          </a:effectRef>
          <a:fontRef idx="minor">
            <a:schemeClr val="tx1"/>
          </a:fontRef>
        </p:style>
      </p:cxnSp>
      <p:pic>
        <p:nvPicPr>
          <p:cNvPr id="16" name="Graphic 15" descr="Man with baby with solid fill">
            <a:extLst>
              <a:ext uri="{FF2B5EF4-FFF2-40B4-BE49-F238E27FC236}">
                <a16:creationId xmlns:a16="http://schemas.microsoft.com/office/drawing/2014/main" id="{FAD697BC-482E-DD57-8903-99D59FA32C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07529" y="3101757"/>
            <a:ext cx="914400" cy="914400"/>
          </a:xfrm>
          <a:prstGeom prst="rect">
            <a:avLst/>
          </a:prstGeom>
        </p:spPr>
      </p:pic>
      <p:sp>
        <p:nvSpPr>
          <p:cNvPr id="21" name="TextBox 20">
            <a:extLst>
              <a:ext uri="{FF2B5EF4-FFF2-40B4-BE49-F238E27FC236}">
                <a16:creationId xmlns:a16="http://schemas.microsoft.com/office/drawing/2014/main" id="{55FAD51B-843B-F85B-3223-3DAA5C2BC875}"/>
              </a:ext>
            </a:extLst>
          </p:cNvPr>
          <p:cNvSpPr txBox="1"/>
          <p:nvPr/>
        </p:nvSpPr>
        <p:spPr>
          <a:xfrm>
            <a:off x="3939541" y="5657484"/>
            <a:ext cx="2209800" cy="369332"/>
          </a:xfrm>
          <a:prstGeom prst="rect">
            <a:avLst/>
          </a:prstGeom>
          <a:noFill/>
        </p:spPr>
        <p:txBody>
          <a:bodyPr wrap="square" rtlCol="0">
            <a:spAutoFit/>
          </a:bodyPr>
          <a:lstStyle/>
          <a:p>
            <a:pPr algn="ctr"/>
            <a:r>
              <a:rPr lang="en-US" dirty="0">
                <a:solidFill>
                  <a:schemeClr val="bg1"/>
                </a:solidFill>
              </a:rPr>
              <a:t>reservoir population </a:t>
            </a:r>
          </a:p>
        </p:txBody>
      </p:sp>
      <p:cxnSp>
        <p:nvCxnSpPr>
          <p:cNvPr id="2" name="Straight Arrow Connector 1">
            <a:extLst>
              <a:ext uri="{FF2B5EF4-FFF2-40B4-BE49-F238E27FC236}">
                <a16:creationId xmlns:a16="http://schemas.microsoft.com/office/drawing/2014/main" id="{5A504497-6219-7D74-27CA-4E4A16FA79B9}"/>
              </a:ext>
            </a:extLst>
          </p:cNvPr>
          <p:cNvCxnSpPr/>
          <p:nvPr/>
        </p:nvCxnSpPr>
        <p:spPr>
          <a:xfrm>
            <a:off x="5042115" y="3091696"/>
            <a:ext cx="0" cy="950936"/>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92E7685-4FD1-16A7-9807-8083057E8B21}"/>
              </a:ext>
            </a:extLst>
          </p:cNvPr>
          <p:cNvSpPr txBox="1"/>
          <p:nvPr/>
        </p:nvSpPr>
        <p:spPr>
          <a:xfrm>
            <a:off x="1524000" y="2436679"/>
            <a:ext cx="2708566" cy="1200329"/>
          </a:xfrm>
          <a:prstGeom prst="rect">
            <a:avLst/>
          </a:prstGeom>
          <a:noFill/>
        </p:spPr>
        <p:txBody>
          <a:bodyPr wrap="square" rtlCol="0">
            <a:spAutoFit/>
          </a:bodyPr>
          <a:lstStyle/>
          <a:p>
            <a:pPr algn="ctr"/>
            <a:r>
              <a:rPr lang="en-US" dirty="0">
                <a:solidFill>
                  <a:schemeClr val="bg1"/>
                </a:solidFill>
              </a:rPr>
              <a:t>maintenance </a:t>
            </a:r>
          </a:p>
          <a:p>
            <a:pPr algn="ctr"/>
            <a:r>
              <a:rPr lang="en-US" dirty="0">
                <a:solidFill>
                  <a:schemeClr val="bg1"/>
                </a:solidFill>
              </a:rPr>
              <a:t>population </a:t>
            </a:r>
          </a:p>
          <a:p>
            <a:pPr algn="ctr"/>
            <a:r>
              <a:rPr lang="en-US" dirty="0">
                <a:solidFill>
                  <a:schemeClr val="bg1"/>
                </a:solidFill>
              </a:rPr>
              <a:t>(&gt; critical community size, CCS)</a:t>
            </a:r>
          </a:p>
        </p:txBody>
      </p:sp>
      <p:sp>
        <p:nvSpPr>
          <p:cNvPr id="10" name="TextBox 9">
            <a:extLst>
              <a:ext uri="{FF2B5EF4-FFF2-40B4-BE49-F238E27FC236}">
                <a16:creationId xmlns:a16="http://schemas.microsoft.com/office/drawing/2014/main" id="{CFD473FB-27CC-59D4-6194-8863869B88FD}"/>
              </a:ext>
            </a:extLst>
          </p:cNvPr>
          <p:cNvSpPr txBox="1"/>
          <p:nvPr/>
        </p:nvSpPr>
        <p:spPr>
          <a:xfrm>
            <a:off x="1895474" y="4026716"/>
            <a:ext cx="2023110" cy="923330"/>
          </a:xfrm>
          <a:prstGeom prst="rect">
            <a:avLst/>
          </a:prstGeom>
          <a:noFill/>
        </p:spPr>
        <p:txBody>
          <a:bodyPr wrap="square" rtlCol="0">
            <a:spAutoFit/>
          </a:bodyPr>
          <a:lstStyle/>
          <a:p>
            <a:pPr algn="ctr"/>
            <a:r>
              <a:rPr lang="en-US" dirty="0">
                <a:solidFill>
                  <a:schemeClr val="bg1"/>
                </a:solidFill>
              </a:rPr>
              <a:t>non-maintenance population </a:t>
            </a:r>
          </a:p>
          <a:p>
            <a:pPr algn="ctr"/>
            <a:r>
              <a:rPr lang="en-US" dirty="0">
                <a:solidFill>
                  <a:schemeClr val="bg1"/>
                </a:solidFill>
              </a:rPr>
              <a:t>(&lt; CCS)</a:t>
            </a:r>
          </a:p>
        </p:txBody>
      </p:sp>
      <p:sp>
        <p:nvSpPr>
          <p:cNvPr id="19" name="TextBox 18">
            <a:extLst>
              <a:ext uri="{FF2B5EF4-FFF2-40B4-BE49-F238E27FC236}">
                <a16:creationId xmlns:a16="http://schemas.microsoft.com/office/drawing/2014/main" id="{B2C13118-7C61-B9E3-D375-AE0D79FA5724}"/>
              </a:ext>
            </a:extLst>
          </p:cNvPr>
          <p:cNvSpPr txBox="1"/>
          <p:nvPr/>
        </p:nvSpPr>
        <p:spPr>
          <a:xfrm>
            <a:off x="8724899" y="6382456"/>
            <a:ext cx="3372787" cy="461665"/>
          </a:xfrm>
          <a:prstGeom prst="rect">
            <a:avLst/>
          </a:prstGeom>
          <a:noFill/>
        </p:spPr>
        <p:txBody>
          <a:bodyPr wrap="square" rtlCol="0">
            <a:spAutoFit/>
          </a:bodyPr>
          <a:lstStyle/>
          <a:p>
            <a:pPr algn="r"/>
            <a:r>
              <a:rPr lang="en-US" sz="1200" dirty="0" err="1">
                <a:solidFill>
                  <a:schemeClr val="bg1"/>
                </a:solidFill>
              </a:rPr>
              <a:t>Lembo</a:t>
            </a:r>
            <a:r>
              <a:rPr lang="en-US" sz="1200" dirty="0">
                <a:solidFill>
                  <a:schemeClr val="bg1"/>
                </a:solidFill>
              </a:rPr>
              <a:t> et al. 2008. </a:t>
            </a:r>
            <a:r>
              <a:rPr lang="en-US" sz="1200" i="1" dirty="0">
                <a:solidFill>
                  <a:schemeClr val="bg1"/>
                </a:solidFill>
              </a:rPr>
              <a:t>Journal of Animal Ecology</a:t>
            </a:r>
            <a:endParaRPr lang="en-US" sz="1200" dirty="0">
              <a:solidFill>
                <a:schemeClr val="bg1"/>
              </a:solidFill>
            </a:endParaRPr>
          </a:p>
          <a:p>
            <a:pPr algn="r"/>
            <a:r>
              <a:rPr lang="en-US" sz="1200" dirty="0">
                <a:solidFill>
                  <a:schemeClr val="bg1"/>
                </a:solidFill>
              </a:rPr>
              <a:t>Haydon et al. 2002. </a:t>
            </a:r>
            <a:r>
              <a:rPr lang="en-US" sz="1200" i="1" dirty="0">
                <a:solidFill>
                  <a:schemeClr val="bg1"/>
                </a:solidFill>
              </a:rPr>
              <a:t>Emerging Infectious Diseases.</a:t>
            </a:r>
            <a:endParaRPr lang="en-US" sz="1200" dirty="0">
              <a:solidFill>
                <a:schemeClr val="bg1"/>
              </a:solidFill>
            </a:endParaRPr>
          </a:p>
        </p:txBody>
      </p:sp>
      <p:sp>
        <p:nvSpPr>
          <p:cNvPr id="20" name="TextBox 19">
            <a:extLst>
              <a:ext uri="{FF2B5EF4-FFF2-40B4-BE49-F238E27FC236}">
                <a16:creationId xmlns:a16="http://schemas.microsoft.com/office/drawing/2014/main" id="{920D1B16-B0AE-7BD7-AD51-D5B2AB45D615}"/>
              </a:ext>
            </a:extLst>
          </p:cNvPr>
          <p:cNvSpPr txBox="1"/>
          <p:nvPr/>
        </p:nvSpPr>
        <p:spPr>
          <a:xfrm>
            <a:off x="7863839" y="3275463"/>
            <a:ext cx="1722120" cy="646331"/>
          </a:xfrm>
          <a:prstGeom prst="rect">
            <a:avLst/>
          </a:prstGeom>
          <a:noFill/>
        </p:spPr>
        <p:txBody>
          <a:bodyPr wrap="square" rtlCol="0">
            <a:spAutoFit/>
          </a:bodyPr>
          <a:lstStyle/>
          <a:p>
            <a:pPr algn="ctr"/>
            <a:r>
              <a:rPr lang="en-US" dirty="0">
                <a:solidFill>
                  <a:schemeClr val="bg1"/>
                </a:solidFill>
              </a:rPr>
              <a:t>human population</a:t>
            </a:r>
          </a:p>
        </p:txBody>
      </p:sp>
      <p:sp>
        <p:nvSpPr>
          <p:cNvPr id="11" name="Title 1">
            <a:extLst>
              <a:ext uri="{FF2B5EF4-FFF2-40B4-BE49-F238E27FC236}">
                <a16:creationId xmlns:a16="http://schemas.microsoft.com/office/drawing/2014/main" id="{000173B3-9771-7B93-AF3A-D2BF84C26BD0}"/>
              </a:ext>
            </a:extLst>
          </p:cNvPr>
          <p:cNvSpPr txBox="1">
            <a:spLocks/>
          </p:cNvSpPr>
          <p:nvPr/>
        </p:nvSpPr>
        <p:spPr>
          <a:xfrm>
            <a:off x="646939" y="244711"/>
            <a:ext cx="1041806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b="1" dirty="0">
                <a:solidFill>
                  <a:srgbClr val="C00000"/>
                </a:solidFill>
                <a:latin typeface="+mn-lt"/>
              </a:rPr>
              <a:t>Zoonosis</a:t>
            </a:r>
            <a:r>
              <a:rPr lang="en-US" sz="3300" dirty="0">
                <a:solidFill>
                  <a:schemeClr val="bg1"/>
                </a:solidFill>
                <a:latin typeface="+mn-lt"/>
              </a:rPr>
              <a:t> is the transmission of a pathogen from a </a:t>
            </a:r>
            <a:r>
              <a:rPr lang="en-US" sz="3300" b="1" dirty="0">
                <a:solidFill>
                  <a:srgbClr val="C00000"/>
                </a:solidFill>
                <a:latin typeface="+mn-lt"/>
              </a:rPr>
              <a:t>wildlife</a:t>
            </a:r>
            <a:r>
              <a:rPr lang="en-US" sz="3300" b="1" dirty="0">
                <a:solidFill>
                  <a:schemeClr val="bg1"/>
                </a:solidFill>
                <a:latin typeface="+mn-lt"/>
              </a:rPr>
              <a:t> </a:t>
            </a:r>
            <a:r>
              <a:rPr lang="en-US" sz="3300" b="1" dirty="0">
                <a:solidFill>
                  <a:srgbClr val="C00000"/>
                </a:solidFill>
                <a:latin typeface="+mn-lt"/>
              </a:rPr>
              <a:t>reservoir host</a:t>
            </a:r>
            <a:r>
              <a:rPr lang="en-US" sz="3300" b="1" dirty="0">
                <a:solidFill>
                  <a:schemeClr val="bg1"/>
                </a:solidFill>
                <a:latin typeface="+mn-lt"/>
              </a:rPr>
              <a:t> </a:t>
            </a:r>
            <a:r>
              <a:rPr lang="en-US" sz="3300" dirty="0">
                <a:solidFill>
                  <a:schemeClr val="bg1"/>
                </a:solidFill>
                <a:latin typeface="+mn-lt"/>
              </a:rPr>
              <a:t>to a </a:t>
            </a:r>
            <a:r>
              <a:rPr lang="en-US" sz="3300" b="1" dirty="0">
                <a:solidFill>
                  <a:srgbClr val="C00000"/>
                </a:solidFill>
                <a:latin typeface="+mn-lt"/>
              </a:rPr>
              <a:t>human target host </a:t>
            </a:r>
            <a:r>
              <a:rPr lang="en-US" sz="3300" dirty="0">
                <a:solidFill>
                  <a:schemeClr val="bg1"/>
                </a:solidFill>
                <a:latin typeface="+mn-lt"/>
              </a:rPr>
              <a:t>population.</a:t>
            </a:r>
          </a:p>
        </p:txBody>
      </p:sp>
      <p:cxnSp>
        <p:nvCxnSpPr>
          <p:cNvPr id="6" name="Straight Arrow Connector 5">
            <a:extLst>
              <a:ext uri="{FF2B5EF4-FFF2-40B4-BE49-F238E27FC236}">
                <a16:creationId xmlns:a16="http://schemas.microsoft.com/office/drawing/2014/main" id="{C78940E7-0931-1DF1-B6F7-9775E24E68D9}"/>
              </a:ext>
            </a:extLst>
          </p:cNvPr>
          <p:cNvCxnSpPr>
            <a:cxnSpLocks/>
          </p:cNvCxnSpPr>
          <p:nvPr/>
        </p:nvCxnSpPr>
        <p:spPr>
          <a:xfrm flipV="1">
            <a:off x="6382512" y="4480560"/>
            <a:ext cx="0" cy="1150515"/>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182FADF5-D46E-9A42-21D3-ED3557A2B699}"/>
              </a:ext>
            </a:extLst>
          </p:cNvPr>
          <p:cNvSpPr txBox="1">
            <a:spLocks/>
          </p:cNvSpPr>
          <p:nvPr/>
        </p:nvSpPr>
        <p:spPr>
          <a:xfrm>
            <a:off x="6534288" y="4670858"/>
            <a:ext cx="5298045" cy="831425"/>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200" dirty="0">
                <a:solidFill>
                  <a:schemeClr val="bg1"/>
                </a:solidFill>
                <a:latin typeface="+mn-lt"/>
              </a:rPr>
              <a:t>Can occur directly (e.g. SARS-CoV-2, rabies), or via vector (e.g. plague)</a:t>
            </a:r>
          </a:p>
        </p:txBody>
      </p:sp>
      <p:sp>
        <p:nvSpPr>
          <p:cNvPr id="13" name="Content Placeholder 2">
            <a:extLst>
              <a:ext uri="{FF2B5EF4-FFF2-40B4-BE49-F238E27FC236}">
                <a16:creationId xmlns:a16="http://schemas.microsoft.com/office/drawing/2014/main" id="{61873D27-FE62-C70C-E760-394E5DE4E287}"/>
              </a:ext>
            </a:extLst>
          </p:cNvPr>
          <p:cNvSpPr txBox="1">
            <a:spLocks/>
          </p:cNvSpPr>
          <p:nvPr/>
        </p:nvSpPr>
        <p:spPr>
          <a:xfrm>
            <a:off x="3918584" y="5482854"/>
            <a:ext cx="9573524" cy="17383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solidFill>
                  <a:schemeClr val="bg1"/>
                </a:solidFill>
              </a:rPr>
              <a:t>Animal hosts are not vectors!</a:t>
            </a:r>
          </a:p>
          <a:p>
            <a:pPr marL="0" indent="0" algn="ctr">
              <a:buFont typeface="Arial" panose="020B0604020202020204" pitchFamily="34" charset="0"/>
              <a:buNone/>
            </a:pPr>
            <a:endParaRPr lang="en-US" dirty="0">
              <a:solidFill>
                <a:schemeClr val="bg1"/>
              </a:solidFill>
            </a:endParaRPr>
          </a:p>
          <a:p>
            <a:pPr marL="0" indent="0" algn="ctr">
              <a:buFont typeface="Arial" panose="020B0604020202020204" pitchFamily="34" charset="0"/>
              <a:buNone/>
            </a:pPr>
            <a:endParaRPr lang="en-US" dirty="0">
              <a:solidFill>
                <a:schemeClr val="bg1"/>
              </a:solidFill>
            </a:endParaRPr>
          </a:p>
        </p:txBody>
      </p:sp>
    </p:spTree>
    <p:extLst>
      <p:ext uri="{BB962C8B-B14F-4D97-AF65-F5344CB8AC3E}">
        <p14:creationId xmlns:p14="http://schemas.microsoft.com/office/powerpoint/2010/main" val="20555830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A6355-C518-7BC6-EB1B-5164AF6DB07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92A450D6-E82F-C1CB-2159-D193D11EC7BB}"/>
              </a:ext>
            </a:extLst>
          </p:cNvPr>
          <p:cNvSpPr/>
          <p:nvPr/>
        </p:nvSpPr>
        <p:spPr>
          <a:xfrm>
            <a:off x="4202431" y="1652486"/>
            <a:ext cx="1653540" cy="3978591"/>
          </a:xfrm>
          <a:prstGeom prst="rect">
            <a:avLst/>
          </a:prstGeom>
          <a:solidFill>
            <a:srgbClr val="FFFF00">
              <a:alpha val="5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 name="Oval 3">
            <a:extLst>
              <a:ext uri="{FF2B5EF4-FFF2-40B4-BE49-F238E27FC236}">
                <a16:creationId xmlns:a16="http://schemas.microsoft.com/office/drawing/2014/main" id="{65D07FC1-9BBE-DFD5-92E8-7E310B8FC9C6}"/>
              </a:ext>
            </a:extLst>
          </p:cNvPr>
          <p:cNvSpPr/>
          <p:nvPr/>
        </p:nvSpPr>
        <p:spPr>
          <a:xfrm>
            <a:off x="6812281" y="3076658"/>
            <a:ext cx="1051558" cy="1043940"/>
          </a:xfrm>
          <a:prstGeom prst="ellipse">
            <a:avLst/>
          </a:prstGeom>
          <a:solidFill>
            <a:schemeClr val="tx1"/>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solidFill>
            </a:endParaRPr>
          </a:p>
        </p:txBody>
      </p:sp>
      <p:sp>
        <p:nvSpPr>
          <p:cNvPr id="5" name="Rectangle 4">
            <a:extLst>
              <a:ext uri="{FF2B5EF4-FFF2-40B4-BE49-F238E27FC236}">
                <a16:creationId xmlns:a16="http://schemas.microsoft.com/office/drawing/2014/main" id="{4338DD1D-D723-3632-2525-B6BA5D2DDE31}"/>
              </a:ext>
            </a:extLst>
          </p:cNvPr>
          <p:cNvSpPr/>
          <p:nvPr/>
        </p:nvSpPr>
        <p:spPr>
          <a:xfrm>
            <a:off x="4564381" y="2083160"/>
            <a:ext cx="929640" cy="89916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solidFill>
            </a:endParaRPr>
          </a:p>
        </p:txBody>
      </p:sp>
      <p:sp>
        <p:nvSpPr>
          <p:cNvPr id="8" name="Oval 7">
            <a:extLst>
              <a:ext uri="{FF2B5EF4-FFF2-40B4-BE49-F238E27FC236}">
                <a16:creationId xmlns:a16="http://schemas.microsoft.com/office/drawing/2014/main" id="{1045B9DF-7418-908D-7B20-3EB1AFA47583}"/>
              </a:ext>
            </a:extLst>
          </p:cNvPr>
          <p:cNvSpPr/>
          <p:nvPr/>
        </p:nvSpPr>
        <p:spPr>
          <a:xfrm>
            <a:off x="4520566" y="4143132"/>
            <a:ext cx="1051558" cy="1043940"/>
          </a:xfrm>
          <a:prstGeom prst="ellipse">
            <a:avLst/>
          </a:prstGeom>
          <a:solidFill>
            <a:schemeClr val="tx1"/>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solidFill>
            </a:endParaRPr>
          </a:p>
        </p:txBody>
      </p:sp>
      <p:cxnSp>
        <p:nvCxnSpPr>
          <p:cNvPr id="12" name="Straight Arrow Connector 11">
            <a:extLst>
              <a:ext uri="{FF2B5EF4-FFF2-40B4-BE49-F238E27FC236}">
                <a16:creationId xmlns:a16="http://schemas.microsoft.com/office/drawing/2014/main" id="{477C33DE-2B5D-ABA6-5814-A9BA7620A24B}"/>
              </a:ext>
            </a:extLst>
          </p:cNvPr>
          <p:cNvCxnSpPr>
            <a:cxnSpLocks/>
          </p:cNvCxnSpPr>
          <p:nvPr/>
        </p:nvCxnSpPr>
        <p:spPr>
          <a:xfrm>
            <a:off x="5513071" y="2580512"/>
            <a:ext cx="1203960" cy="496147"/>
          </a:xfrm>
          <a:prstGeom prst="straightConnector1">
            <a:avLst/>
          </a:prstGeom>
          <a:ln w="38100">
            <a:solidFill>
              <a:srgbClr val="C00000"/>
            </a:solidFill>
            <a:headEnd w="med" len="med"/>
            <a:tailEnd type="triangle" w="lg" len="med"/>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73D21380-1D84-CE51-2919-062E5629FB4F}"/>
              </a:ext>
            </a:extLst>
          </p:cNvPr>
          <p:cNvCxnSpPr>
            <a:cxnSpLocks/>
            <a:stCxn id="8" idx="6"/>
          </p:cNvCxnSpPr>
          <p:nvPr/>
        </p:nvCxnSpPr>
        <p:spPr>
          <a:xfrm flipV="1">
            <a:off x="5572124" y="4042632"/>
            <a:ext cx="1123950" cy="622470"/>
          </a:xfrm>
          <a:prstGeom prst="straightConnector1">
            <a:avLst/>
          </a:prstGeom>
          <a:ln w="38100">
            <a:solidFill>
              <a:srgbClr val="C00000"/>
            </a:solidFill>
            <a:tailEnd type="triangle" w="lg" len="med"/>
          </a:ln>
        </p:spPr>
        <p:style>
          <a:lnRef idx="3">
            <a:schemeClr val="dk1"/>
          </a:lnRef>
          <a:fillRef idx="0">
            <a:schemeClr val="dk1"/>
          </a:fillRef>
          <a:effectRef idx="2">
            <a:schemeClr val="dk1"/>
          </a:effectRef>
          <a:fontRef idx="minor">
            <a:schemeClr val="tx1"/>
          </a:fontRef>
        </p:style>
      </p:cxnSp>
      <p:pic>
        <p:nvPicPr>
          <p:cNvPr id="16" name="Graphic 15" descr="Man with baby with solid fill">
            <a:extLst>
              <a:ext uri="{FF2B5EF4-FFF2-40B4-BE49-F238E27FC236}">
                <a16:creationId xmlns:a16="http://schemas.microsoft.com/office/drawing/2014/main" id="{1B4C62EC-26BB-E2A7-04E1-093FB63CAD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07529" y="3101757"/>
            <a:ext cx="914400" cy="914400"/>
          </a:xfrm>
          <a:prstGeom prst="rect">
            <a:avLst/>
          </a:prstGeom>
        </p:spPr>
      </p:pic>
      <p:pic>
        <p:nvPicPr>
          <p:cNvPr id="18" name="Graphic 17" descr="Puppy 2 with solid fill">
            <a:extLst>
              <a:ext uri="{FF2B5EF4-FFF2-40B4-BE49-F238E27FC236}">
                <a16:creationId xmlns:a16="http://schemas.microsoft.com/office/drawing/2014/main" id="{9D57F374-F463-6254-81D4-7F47E60BB2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89145" y="2041875"/>
            <a:ext cx="914400" cy="914400"/>
          </a:xfrm>
          <a:prstGeom prst="rect">
            <a:avLst/>
          </a:prstGeom>
        </p:spPr>
      </p:pic>
      <p:sp>
        <p:nvSpPr>
          <p:cNvPr id="21" name="TextBox 20">
            <a:extLst>
              <a:ext uri="{FF2B5EF4-FFF2-40B4-BE49-F238E27FC236}">
                <a16:creationId xmlns:a16="http://schemas.microsoft.com/office/drawing/2014/main" id="{98F2B466-05AC-73AE-3E5A-1E8DBEECE2A7}"/>
              </a:ext>
            </a:extLst>
          </p:cNvPr>
          <p:cNvSpPr txBox="1"/>
          <p:nvPr/>
        </p:nvSpPr>
        <p:spPr>
          <a:xfrm>
            <a:off x="3939541" y="5657484"/>
            <a:ext cx="2209800" cy="369332"/>
          </a:xfrm>
          <a:prstGeom prst="rect">
            <a:avLst/>
          </a:prstGeom>
          <a:noFill/>
        </p:spPr>
        <p:txBody>
          <a:bodyPr wrap="square" rtlCol="0">
            <a:spAutoFit/>
          </a:bodyPr>
          <a:lstStyle/>
          <a:p>
            <a:pPr algn="ctr"/>
            <a:r>
              <a:rPr lang="en-US" dirty="0">
                <a:solidFill>
                  <a:schemeClr val="bg1"/>
                </a:solidFill>
              </a:rPr>
              <a:t>reservoir population </a:t>
            </a:r>
          </a:p>
        </p:txBody>
      </p:sp>
      <p:cxnSp>
        <p:nvCxnSpPr>
          <p:cNvPr id="2" name="Straight Arrow Connector 1">
            <a:extLst>
              <a:ext uri="{FF2B5EF4-FFF2-40B4-BE49-F238E27FC236}">
                <a16:creationId xmlns:a16="http://schemas.microsoft.com/office/drawing/2014/main" id="{F059A760-F6FC-F6EA-AD61-1970DB01CDEE}"/>
              </a:ext>
            </a:extLst>
          </p:cNvPr>
          <p:cNvCxnSpPr/>
          <p:nvPr/>
        </p:nvCxnSpPr>
        <p:spPr>
          <a:xfrm>
            <a:off x="5042115" y="3091696"/>
            <a:ext cx="0" cy="950936"/>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C31828F-6D84-5EF9-7C2E-647764BD01E6}"/>
              </a:ext>
            </a:extLst>
          </p:cNvPr>
          <p:cNvSpPr txBox="1"/>
          <p:nvPr/>
        </p:nvSpPr>
        <p:spPr>
          <a:xfrm>
            <a:off x="1524000" y="2436679"/>
            <a:ext cx="2708566" cy="923330"/>
          </a:xfrm>
          <a:prstGeom prst="rect">
            <a:avLst/>
          </a:prstGeom>
          <a:noFill/>
        </p:spPr>
        <p:txBody>
          <a:bodyPr wrap="square" rtlCol="0">
            <a:spAutoFit/>
          </a:bodyPr>
          <a:lstStyle/>
          <a:p>
            <a:pPr algn="ctr"/>
            <a:r>
              <a:rPr lang="en-US" dirty="0">
                <a:solidFill>
                  <a:schemeClr val="bg1"/>
                </a:solidFill>
              </a:rPr>
              <a:t>maintenance </a:t>
            </a:r>
          </a:p>
          <a:p>
            <a:pPr algn="ctr"/>
            <a:r>
              <a:rPr lang="en-US" dirty="0">
                <a:solidFill>
                  <a:schemeClr val="bg1"/>
                </a:solidFill>
              </a:rPr>
              <a:t>population </a:t>
            </a:r>
          </a:p>
          <a:p>
            <a:pPr algn="ctr"/>
            <a:r>
              <a:rPr lang="en-US" dirty="0">
                <a:solidFill>
                  <a:schemeClr val="bg1"/>
                </a:solidFill>
              </a:rPr>
              <a:t>(&gt; CCS)</a:t>
            </a:r>
          </a:p>
        </p:txBody>
      </p:sp>
      <p:sp>
        <p:nvSpPr>
          <p:cNvPr id="10" name="TextBox 9">
            <a:extLst>
              <a:ext uri="{FF2B5EF4-FFF2-40B4-BE49-F238E27FC236}">
                <a16:creationId xmlns:a16="http://schemas.microsoft.com/office/drawing/2014/main" id="{D9027C2A-B84B-B193-88A8-3225D3BEF1C7}"/>
              </a:ext>
            </a:extLst>
          </p:cNvPr>
          <p:cNvSpPr txBox="1"/>
          <p:nvPr/>
        </p:nvSpPr>
        <p:spPr>
          <a:xfrm>
            <a:off x="1895474" y="4026716"/>
            <a:ext cx="2023110" cy="923330"/>
          </a:xfrm>
          <a:prstGeom prst="rect">
            <a:avLst/>
          </a:prstGeom>
          <a:noFill/>
        </p:spPr>
        <p:txBody>
          <a:bodyPr wrap="square" rtlCol="0">
            <a:spAutoFit/>
          </a:bodyPr>
          <a:lstStyle/>
          <a:p>
            <a:pPr algn="ctr"/>
            <a:r>
              <a:rPr lang="en-US" dirty="0">
                <a:solidFill>
                  <a:schemeClr val="bg1"/>
                </a:solidFill>
              </a:rPr>
              <a:t>non-maintenance population </a:t>
            </a:r>
          </a:p>
          <a:p>
            <a:pPr algn="ctr"/>
            <a:r>
              <a:rPr lang="en-US" dirty="0">
                <a:solidFill>
                  <a:schemeClr val="bg1"/>
                </a:solidFill>
              </a:rPr>
              <a:t>(&lt; CCS)</a:t>
            </a:r>
          </a:p>
        </p:txBody>
      </p:sp>
      <p:pic>
        <p:nvPicPr>
          <p:cNvPr id="9" name="Graphic 8" descr="Lion with solid fill">
            <a:extLst>
              <a:ext uri="{FF2B5EF4-FFF2-40B4-BE49-F238E27FC236}">
                <a16:creationId xmlns:a16="http://schemas.microsoft.com/office/drawing/2014/main" id="{359462D3-6B66-61C5-F1F0-FC7A56FF1FB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48833" y="4175764"/>
            <a:ext cx="914400" cy="914400"/>
          </a:xfrm>
          <a:prstGeom prst="rect">
            <a:avLst/>
          </a:prstGeom>
        </p:spPr>
      </p:pic>
      <p:sp>
        <p:nvSpPr>
          <p:cNvPr id="19" name="TextBox 18">
            <a:extLst>
              <a:ext uri="{FF2B5EF4-FFF2-40B4-BE49-F238E27FC236}">
                <a16:creationId xmlns:a16="http://schemas.microsoft.com/office/drawing/2014/main" id="{C9159813-1C6C-C0E8-3FE1-01FBF3761E7E}"/>
              </a:ext>
            </a:extLst>
          </p:cNvPr>
          <p:cNvSpPr txBox="1"/>
          <p:nvPr/>
        </p:nvSpPr>
        <p:spPr>
          <a:xfrm>
            <a:off x="8724899" y="6382456"/>
            <a:ext cx="3372787" cy="461665"/>
          </a:xfrm>
          <a:prstGeom prst="rect">
            <a:avLst/>
          </a:prstGeom>
          <a:noFill/>
        </p:spPr>
        <p:txBody>
          <a:bodyPr wrap="square" rtlCol="0">
            <a:spAutoFit/>
          </a:bodyPr>
          <a:lstStyle/>
          <a:p>
            <a:pPr algn="r"/>
            <a:r>
              <a:rPr lang="en-US" sz="1200" dirty="0" err="1">
                <a:solidFill>
                  <a:schemeClr val="bg1"/>
                </a:solidFill>
              </a:rPr>
              <a:t>Lembo</a:t>
            </a:r>
            <a:r>
              <a:rPr lang="en-US" sz="1200" dirty="0">
                <a:solidFill>
                  <a:schemeClr val="bg1"/>
                </a:solidFill>
              </a:rPr>
              <a:t> et al. 2008. </a:t>
            </a:r>
            <a:r>
              <a:rPr lang="en-US" sz="1200" i="1" dirty="0">
                <a:solidFill>
                  <a:schemeClr val="bg1"/>
                </a:solidFill>
              </a:rPr>
              <a:t>Journal of Animal Ecology</a:t>
            </a:r>
            <a:endParaRPr lang="en-US" sz="1200" dirty="0">
              <a:solidFill>
                <a:schemeClr val="bg1"/>
              </a:solidFill>
            </a:endParaRPr>
          </a:p>
          <a:p>
            <a:pPr algn="r"/>
            <a:r>
              <a:rPr lang="en-US" sz="1200" dirty="0">
                <a:solidFill>
                  <a:schemeClr val="bg1"/>
                </a:solidFill>
              </a:rPr>
              <a:t>Haydon et al. 2002. </a:t>
            </a:r>
            <a:r>
              <a:rPr lang="en-US" sz="1200" i="1" dirty="0">
                <a:solidFill>
                  <a:schemeClr val="bg1"/>
                </a:solidFill>
              </a:rPr>
              <a:t>Emerging Infectious Diseases.</a:t>
            </a:r>
            <a:endParaRPr lang="en-US" sz="1200" dirty="0">
              <a:solidFill>
                <a:schemeClr val="bg1"/>
              </a:solidFill>
            </a:endParaRPr>
          </a:p>
        </p:txBody>
      </p:sp>
      <p:sp>
        <p:nvSpPr>
          <p:cNvPr id="20" name="TextBox 19">
            <a:extLst>
              <a:ext uri="{FF2B5EF4-FFF2-40B4-BE49-F238E27FC236}">
                <a16:creationId xmlns:a16="http://schemas.microsoft.com/office/drawing/2014/main" id="{76A2837F-7DD3-596D-E42E-44DDC8642285}"/>
              </a:ext>
            </a:extLst>
          </p:cNvPr>
          <p:cNvSpPr txBox="1"/>
          <p:nvPr/>
        </p:nvSpPr>
        <p:spPr>
          <a:xfrm>
            <a:off x="7863839" y="3275463"/>
            <a:ext cx="1722120" cy="646331"/>
          </a:xfrm>
          <a:prstGeom prst="rect">
            <a:avLst/>
          </a:prstGeom>
          <a:noFill/>
        </p:spPr>
        <p:txBody>
          <a:bodyPr wrap="square" rtlCol="0">
            <a:spAutoFit/>
          </a:bodyPr>
          <a:lstStyle/>
          <a:p>
            <a:pPr algn="ctr"/>
            <a:r>
              <a:rPr lang="en-US" dirty="0">
                <a:solidFill>
                  <a:schemeClr val="bg1"/>
                </a:solidFill>
              </a:rPr>
              <a:t>human population</a:t>
            </a:r>
          </a:p>
        </p:txBody>
      </p:sp>
      <p:sp>
        <p:nvSpPr>
          <p:cNvPr id="11" name="Title 1">
            <a:extLst>
              <a:ext uri="{FF2B5EF4-FFF2-40B4-BE49-F238E27FC236}">
                <a16:creationId xmlns:a16="http://schemas.microsoft.com/office/drawing/2014/main" id="{627617DB-366C-C002-F2AD-6B3A83779F80}"/>
              </a:ext>
            </a:extLst>
          </p:cNvPr>
          <p:cNvSpPr txBox="1">
            <a:spLocks/>
          </p:cNvSpPr>
          <p:nvPr/>
        </p:nvSpPr>
        <p:spPr>
          <a:xfrm>
            <a:off x="646939" y="244711"/>
            <a:ext cx="1041806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b="1" dirty="0">
                <a:solidFill>
                  <a:srgbClr val="C00000"/>
                </a:solidFill>
                <a:latin typeface="+mn-lt"/>
              </a:rPr>
              <a:t>Zoonosis</a:t>
            </a:r>
            <a:r>
              <a:rPr lang="en-US" sz="3300" dirty="0">
                <a:solidFill>
                  <a:schemeClr val="bg1"/>
                </a:solidFill>
                <a:latin typeface="+mn-lt"/>
              </a:rPr>
              <a:t> is the transmission of a pathogen from a </a:t>
            </a:r>
            <a:r>
              <a:rPr lang="en-US" sz="3300" b="1" dirty="0">
                <a:solidFill>
                  <a:srgbClr val="C00000"/>
                </a:solidFill>
                <a:latin typeface="+mn-lt"/>
              </a:rPr>
              <a:t>wildlife</a:t>
            </a:r>
            <a:r>
              <a:rPr lang="en-US" sz="3300" b="1" dirty="0">
                <a:solidFill>
                  <a:schemeClr val="bg1"/>
                </a:solidFill>
                <a:latin typeface="+mn-lt"/>
              </a:rPr>
              <a:t> </a:t>
            </a:r>
            <a:r>
              <a:rPr lang="en-US" sz="3300" b="1" dirty="0">
                <a:solidFill>
                  <a:srgbClr val="C00000"/>
                </a:solidFill>
                <a:latin typeface="+mn-lt"/>
              </a:rPr>
              <a:t>reservoir host</a:t>
            </a:r>
            <a:r>
              <a:rPr lang="en-US" sz="3300" b="1" dirty="0">
                <a:solidFill>
                  <a:schemeClr val="bg1"/>
                </a:solidFill>
                <a:latin typeface="+mn-lt"/>
              </a:rPr>
              <a:t> </a:t>
            </a:r>
            <a:r>
              <a:rPr lang="en-US" sz="3300" dirty="0">
                <a:solidFill>
                  <a:schemeClr val="bg1"/>
                </a:solidFill>
                <a:latin typeface="+mn-lt"/>
              </a:rPr>
              <a:t>to a </a:t>
            </a:r>
            <a:r>
              <a:rPr lang="en-US" sz="3300" b="1" dirty="0">
                <a:solidFill>
                  <a:srgbClr val="C00000"/>
                </a:solidFill>
                <a:latin typeface="+mn-lt"/>
              </a:rPr>
              <a:t>human target host </a:t>
            </a:r>
            <a:r>
              <a:rPr lang="en-US" sz="3300" dirty="0">
                <a:solidFill>
                  <a:schemeClr val="bg1"/>
                </a:solidFill>
                <a:latin typeface="+mn-lt"/>
              </a:rPr>
              <a:t>population.</a:t>
            </a:r>
          </a:p>
        </p:txBody>
      </p:sp>
      <p:sp>
        <p:nvSpPr>
          <p:cNvPr id="15" name="Title 1">
            <a:extLst>
              <a:ext uri="{FF2B5EF4-FFF2-40B4-BE49-F238E27FC236}">
                <a16:creationId xmlns:a16="http://schemas.microsoft.com/office/drawing/2014/main" id="{6A026188-42D6-9BB9-C2A5-A83646BA0492}"/>
              </a:ext>
            </a:extLst>
          </p:cNvPr>
          <p:cNvSpPr txBox="1">
            <a:spLocks/>
          </p:cNvSpPr>
          <p:nvPr/>
        </p:nvSpPr>
        <p:spPr>
          <a:xfrm>
            <a:off x="6096000" y="4645250"/>
            <a:ext cx="2426684" cy="831425"/>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dirty="0">
                <a:solidFill>
                  <a:schemeClr val="bg1"/>
                </a:solidFill>
                <a:latin typeface="+mn-lt"/>
              </a:rPr>
              <a:t>example: rabies</a:t>
            </a:r>
          </a:p>
        </p:txBody>
      </p:sp>
    </p:spTree>
    <p:extLst>
      <p:ext uri="{BB962C8B-B14F-4D97-AF65-F5344CB8AC3E}">
        <p14:creationId xmlns:p14="http://schemas.microsoft.com/office/powerpoint/2010/main" val="2773546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979C31-9F72-AD64-B01E-03234D13236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EFEB33-6A31-36AF-AF16-7FB6B073D809}"/>
              </a:ext>
            </a:extLst>
          </p:cNvPr>
          <p:cNvSpPr>
            <a:spLocks noGrp="1"/>
          </p:cNvSpPr>
          <p:nvPr>
            <p:ph idx="1"/>
          </p:nvPr>
        </p:nvSpPr>
        <p:spPr/>
        <p:txBody>
          <a:bodyPr>
            <a:normAutofit fontScale="92500" lnSpcReduction="10000"/>
          </a:bodyPr>
          <a:lstStyle/>
          <a:p>
            <a:pPr algn="l"/>
            <a:r>
              <a:rPr lang="en-US" b="0" i="0" u="none" strike="noStrike" dirty="0">
                <a:solidFill>
                  <a:srgbClr val="202122"/>
                </a:solidFill>
                <a:effectLst/>
                <a:latin typeface="Arial" panose="020B0604020202020204" pitchFamily="34" charset="0"/>
              </a:rPr>
              <a:t>the health of the populations in the worldwide context (WHO 2006)</a:t>
            </a:r>
          </a:p>
          <a:p>
            <a:pPr algn="l"/>
            <a:r>
              <a:rPr lang="en-US" dirty="0">
                <a:solidFill>
                  <a:srgbClr val="202122"/>
                </a:solidFill>
                <a:latin typeface="Arial" panose="020B0604020202020204" pitchFamily="34" charset="0"/>
              </a:rPr>
              <a:t>an</a:t>
            </a:r>
            <a:r>
              <a:rPr lang="en-US" b="0" i="0" u="none" strike="noStrike" dirty="0">
                <a:solidFill>
                  <a:srgbClr val="202122"/>
                </a:solidFill>
                <a:effectLst/>
                <a:latin typeface="Arial" panose="020B0604020202020204" pitchFamily="34" charset="0"/>
              </a:rPr>
              <a:t> area of study, research, and practice that places a priority on improving health and achieving equity in health for all people worldwide</a:t>
            </a:r>
          </a:p>
          <a:p>
            <a:pPr algn="l"/>
            <a:r>
              <a:rPr lang="en-US" dirty="0">
                <a:solidFill>
                  <a:srgbClr val="202122"/>
                </a:solidFill>
                <a:latin typeface="Arial" panose="020B0604020202020204" pitchFamily="34" charset="0"/>
              </a:rPr>
              <a:t>focus on </a:t>
            </a:r>
            <a:r>
              <a:rPr lang="en-US" b="0" i="0" u="none" strike="noStrike" dirty="0">
                <a:solidFill>
                  <a:srgbClr val="202122"/>
                </a:solidFill>
                <a:effectLst/>
                <a:latin typeface="Arial" panose="020B0604020202020204" pitchFamily="34" charset="0"/>
              </a:rPr>
              <a:t>problems that transcend national borders or have a global political and economic impact are often emphasized (reduction of disparities, protection against global threats)</a:t>
            </a:r>
          </a:p>
          <a:p>
            <a:pPr lvl="1"/>
            <a:r>
              <a:rPr lang="en-US" b="0" i="0" u="none" strike="noStrike" dirty="0">
                <a:solidFill>
                  <a:srgbClr val="202122"/>
                </a:solidFill>
                <a:effectLst/>
                <a:latin typeface="Arial" panose="020B0604020202020204" pitchFamily="34" charset="0"/>
              </a:rPr>
              <a:t>e.g. COVID (vaccination), polio eradication</a:t>
            </a:r>
          </a:p>
          <a:p>
            <a:pPr algn="l"/>
            <a:r>
              <a:rPr lang="en-US" b="0" i="0" u="none" strike="noStrike" dirty="0">
                <a:solidFill>
                  <a:srgbClr val="202122"/>
                </a:solidFill>
                <a:effectLst/>
                <a:latin typeface="Arial" panose="020B0604020202020204" pitchFamily="34" charset="0"/>
              </a:rPr>
              <a:t>Different from international health, the branch of public health focused on foreign aid efforts led by high </a:t>
            </a:r>
            <a:r>
              <a:rPr lang="en-US" dirty="0">
                <a:solidFill>
                  <a:srgbClr val="202122"/>
                </a:solidFill>
                <a:latin typeface="Arial" panose="020B0604020202020204" pitchFamily="34" charset="0"/>
              </a:rPr>
              <a:t>income countries to improve health improve health in low- and middle-income countries (LMICs)</a:t>
            </a:r>
            <a:endParaRPr lang="en-US" dirty="0"/>
          </a:p>
        </p:txBody>
      </p:sp>
      <p:sp>
        <p:nvSpPr>
          <p:cNvPr id="4" name="Rectangle 3">
            <a:extLst>
              <a:ext uri="{FF2B5EF4-FFF2-40B4-BE49-F238E27FC236}">
                <a16:creationId xmlns:a16="http://schemas.microsoft.com/office/drawing/2014/main" id="{CA9CE6C2-CEDF-2027-5FFB-CDF5B8610376}"/>
              </a:ext>
            </a:extLst>
          </p:cNvPr>
          <p:cNvSpPr/>
          <p:nvPr/>
        </p:nvSpPr>
        <p:spPr>
          <a:xfrm>
            <a:off x="838200" y="3271234"/>
            <a:ext cx="10714149" cy="290572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C3C4B987-D59F-E590-7F57-B51D871702E4}"/>
              </a:ext>
            </a:extLst>
          </p:cNvPr>
          <p:cNvSpPr>
            <a:spLocks noGrp="1"/>
          </p:cNvSpPr>
          <p:nvPr>
            <p:ph type="title"/>
          </p:nvPr>
        </p:nvSpPr>
        <p:spPr>
          <a:xfrm>
            <a:off x="838200" y="365125"/>
            <a:ext cx="10515600" cy="1325563"/>
          </a:xfrm>
        </p:spPr>
        <p:txBody>
          <a:bodyPr/>
          <a:lstStyle/>
          <a:p>
            <a:r>
              <a:rPr lang="en-US" dirty="0">
                <a:solidFill>
                  <a:schemeClr val="bg1"/>
                </a:solidFill>
              </a:rPr>
              <a:t>What is </a:t>
            </a:r>
            <a:r>
              <a:rPr lang="en-US" u="sng" dirty="0">
                <a:solidFill>
                  <a:schemeClr val="bg1"/>
                </a:solidFill>
              </a:rPr>
              <a:t>global health</a:t>
            </a:r>
            <a:r>
              <a:rPr lang="en-US" dirty="0">
                <a:solidFill>
                  <a:schemeClr val="bg1"/>
                </a:solidFill>
              </a:rPr>
              <a:t>?</a:t>
            </a:r>
          </a:p>
        </p:txBody>
      </p:sp>
    </p:spTree>
    <p:extLst>
      <p:ext uri="{BB962C8B-B14F-4D97-AF65-F5344CB8AC3E}">
        <p14:creationId xmlns:p14="http://schemas.microsoft.com/office/powerpoint/2010/main" val="30221249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3876</TotalTime>
  <Words>5970</Words>
  <Application>Microsoft Macintosh PowerPoint</Application>
  <PresentationFormat>Widescreen</PresentationFormat>
  <Paragraphs>648</Paragraphs>
  <Slides>89</Slides>
  <Notes>51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89</vt:i4>
      </vt:variant>
    </vt:vector>
  </HeadingPairs>
  <TitlesOfParts>
    <vt:vector size="99" baseType="lpstr">
      <vt:lpstr>Arial</vt:lpstr>
      <vt:lpstr>Calibri</vt:lpstr>
      <vt:lpstr>Calibri Light</vt:lpstr>
      <vt:lpstr>Cambria Math</vt:lpstr>
      <vt:lpstr>Corbel</vt:lpstr>
      <vt:lpstr>Franklin Gothic Medium</vt:lpstr>
      <vt:lpstr>Google Sans</vt:lpstr>
      <vt:lpstr>Lucida Grande</vt:lpstr>
      <vt:lpstr>Noto Sans</vt:lpstr>
      <vt:lpstr>Office Theme</vt:lpstr>
      <vt:lpstr>Introduction to Infectious Diseases in a Global Health Setting</vt:lpstr>
      <vt:lpstr>Goals for this lecture</vt:lpstr>
      <vt:lpstr>Goals for this lecture</vt:lpstr>
      <vt:lpstr>Goals for this lecture</vt:lpstr>
      <vt:lpstr>Goals for this lecture</vt:lpstr>
      <vt:lpstr>Goals for this lecture</vt:lpstr>
      <vt:lpstr>What is global health?</vt:lpstr>
      <vt:lpstr>What is global health?</vt:lpstr>
      <vt:lpstr>What is global health?</vt:lpstr>
      <vt:lpstr>What is global health?</vt:lpstr>
      <vt:lpstr>What is global health?</vt:lpstr>
      <vt:lpstr>What are the major threats to global health? (e.g. globally, the leading causes of death)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Goals for this lecture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phylogeny?</vt:lpstr>
      <vt:lpstr>What is a phylogeny?</vt:lpstr>
      <vt:lpstr>What can you do with phylogenies?</vt:lpstr>
      <vt:lpstr>What can you do with phylogenies?</vt:lpstr>
      <vt:lpstr>PowerPoint Presentation</vt:lpstr>
      <vt:lpstr>Anatomy of a phylogeny</vt:lpstr>
      <vt:lpstr>PowerPoint Presentation</vt:lpstr>
      <vt:lpstr>The parasite and pathogen tree of life</vt:lpstr>
      <vt:lpstr>The parasite and pathogen tree of life</vt:lpstr>
      <vt:lpstr>Infectious diseases manifest from infection with a parasite or pathogen</vt:lpstr>
      <vt:lpstr>PowerPoint Presentation</vt:lpstr>
      <vt:lpstr>PowerPoint Presentation</vt:lpstr>
      <vt:lpstr>PowerPoint Presentation</vt:lpstr>
      <vt:lpstr>PowerPoint Presentation</vt:lpstr>
      <vt:lpstr>PowerPoint Presentation</vt:lpstr>
      <vt:lpstr>Parasites and pathogens have shaped human history.</vt:lpstr>
      <vt:lpstr>Parasites and pathogens have shaped human history.</vt:lpstr>
      <vt:lpstr>Parasites and pathogens have shaped human history.</vt:lpstr>
      <vt:lpstr>Parasites and pathogens have shaped human history.</vt:lpstr>
      <vt:lpstr>Parasites and pathogens have shaped human history.</vt:lpstr>
      <vt:lpstr>Parasites and pathogens have shaped human history.</vt:lpstr>
      <vt:lpstr>PowerPoint Presentation</vt:lpstr>
      <vt:lpstr>PowerPoint Presentation</vt:lpstr>
      <vt:lpstr>PowerPoint Presentation</vt:lpstr>
      <vt:lpstr>Goals for this lecture</vt:lpstr>
      <vt:lpstr>Epidemiology vs. Population Biology (Disease Dynamics)</vt:lpstr>
      <vt:lpstr>Epidemiology vs. Population Biology (Disease Dynamics)</vt:lpstr>
      <vt:lpstr>Epidemiology vs. Population Biology (Disease Dynamics)</vt:lpstr>
      <vt:lpstr>Epidemiology vs. Population Biology (Disease Dynamics)</vt:lpstr>
      <vt:lpstr>Epidemiology vs. Population Biology (Disease Dynamics)</vt:lpstr>
      <vt:lpstr>Some important epidemiological terminology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Public health interventions can be employed to reduce both R0 and RE</vt:lpstr>
      <vt:lpstr>Public health interventions can be employed to reduce both R0 and RE</vt:lpstr>
      <vt:lpstr>Vaccination and Herd Immunity</vt:lpstr>
      <vt:lpstr>Vaccination and Herd Immunity</vt:lpstr>
      <vt:lpstr>Vaccination and Herd Immunity</vt:lpstr>
      <vt:lpstr>Vaccination and Herd Immunity</vt:lpstr>
      <vt:lpstr>Mechanisms of disease transmission</vt:lpstr>
      <vt:lpstr>Mechanisms of disease transmission</vt:lpstr>
      <vt:lpstr>Mechanisms of disease transmission</vt:lpstr>
      <vt:lpstr>Mechanisms of disease transmission</vt:lpstr>
      <vt:lpstr>Mechanisms of disease transmission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Cara Brook</dc:creator>
  <cp:lastModifiedBy>Cara Brook</cp:lastModifiedBy>
  <cp:revision>98</cp:revision>
  <dcterms:created xsi:type="dcterms:W3CDTF">2018-01-14T04:11:12Z</dcterms:created>
  <dcterms:modified xsi:type="dcterms:W3CDTF">2025-01-04T03:07:25Z</dcterms:modified>
</cp:coreProperties>
</file>